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6" r:id="rId1"/>
  </p:sldMasterIdLst>
  <p:notesMasterIdLst>
    <p:notesMasterId r:id="rId20"/>
  </p:notesMasterIdLst>
  <p:sldIdLst>
    <p:sldId id="256" r:id="rId2"/>
    <p:sldId id="333" r:id="rId3"/>
    <p:sldId id="327" r:id="rId4"/>
    <p:sldId id="323" r:id="rId5"/>
    <p:sldId id="332" r:id="rId6"/>
    <p:sldId id="324" r:id="rId7"/>
    <p:sldId id="317" r:id="rId8"/>
    <p:sldId id="331" r:id="rId9"/>
    <p:sldId id="314" r:id="rId10"/>
    <p:sldId id="309" r:id="rId11"/>
    <p:sldId id="310" r:id="rId12"/>
    <p:sldId id="298" r:id="rId13"/>
    <p:sldId id="313" r:id="rId14"/>
    <p:sldId id="299" r:id="rId15"/>
    <p:sldId id="330" r:id="rId16"/>
    <p:sldId id="300" r:id="rId17"/>
    <p:sldId id="328" r:id="rId18"/>
    <p:sldId id="316" r:id="rId19"/>
  </p:sldIdLst>
  <p:sldSz cx="9144000" cy="5143500" type="screen16x9"/>
  <p:notesSz cx="9144000" cy="51435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13" autoAdjust="0"/>
    <p:restoredTop sz="94660"/>
  </p:normalViewPr>
  <p:slideViewPr>
    <p:cSldViewPr>
      <p:cViewPr varScale="1">
        <p:scale>
          <a:sx n="88" d="100"/>
          <a:sy n="88" d="100"/>
        </p:scale>
        <p:origin x="568" y="64"/>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_rels/data1.xml.rels><?xml version="1.0" encoding="UTF-8" standalone="yes"?>
<Relationships xmlns="http://schemas.openxmlformats.org/package/2006/relationships"><Relationship Id="rId1" Type="http://schemas.openxmlformats.org/officeDocument/2006/relationships/hyperlink" Target="https://hi.wikipedia.org/wiki/%E0%A4%B8%E0%A4%B9%E0%A4%B8%E0%A5%8D%E0%A4%B0%E0%A4%BE%E0%A4%AC%E0%A5%8D%E0%A4%A6%E0%A5%80_%E0%A4%B5%E0%A4%BF%E0%A4%95%E0%A4%BE%E0%A4%B8_%E0%A4%B2%E0%A4%95%E0%A5%8D%E0%A4%B7%E0%A5%8D%E0%A4%AF" TargetMode="External"/></Relationships>
</file>

<file path=ppt/diagrams/_rels/drawing1.xml.rels><?xml version="1.0" encoding="UTF-8" standalone="yes"?>
<Relationships xmlns="http://schemas.openxmlformats.org/package/2006/relationships"><Relationship Id="rId1" Type="http://schemas.openxmlformats.org/officeDocument/2006/relationships/hyperlink" Target="https://hi.wikipedia.org/wiki/%E0%A4%B8%E0%A4%B9%E0%A4%B8%E0%A5%8D%E0%A4%B0%E0%A4%BE%E0%A4%AC%E0%A5%8D%E0%A4%A6%E0%A5%80_%E0%A4%B5%E0%A4%BF%E0%A4%95%E0%A4%BE%E0%A4%B8_%E0%A4%B2%E0%A4%95%E0%A5%8D%E0%A4%B7%E0%A5%8D%E0%A4%AF" TargetMode="Externa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AC06C0D-F0BD-4900-A9D1-FD57308313AB}" type="doc">
      <dgm:prSet loTypeId="urn:microsoft.com/office/officeart/2005/8/layout/hList6" loCatId="list" qsTypeId="urn:microsoft.com/office/officeart/2005/8/quickstyle/3d5" qsCatId="3D" csTypeId="urn:microsoft.com/office/officeart/2005/8/colors/colorful1" csCatId="colorful" phldr="1"/>
      <dgm:spPr/>
      <dgm:t>
        <a:bodyPr/>
        <a:lstStyle/>
        <a:p>
          <a:endParaRPr lang="en-US"/>
        </a:p>
      </dgm:t>
    </dgm:pt>
    <dgm:pt modelId="{ED13A593-F38E-46AA-A8FF-6147BC3705C5}">
      <dgm:prSet phldrT="[Text]"/>
      <dgm:spPr/>
      <dgm:t>
        <a:bodyPr/>
        <a:lstStyle/>
        <a:p>
          <a:r>
            <a:rPr lang="hi-IN" b="1" dirty="0">
              <a:solidFill>
                <a:schemeClr val="tx1"/>
              </a:solidFill>
              <a:hlinkClick xmlns:r="http://schemas.openxmlformats.org/officeDocument/2006/relationships" r:id="rId1">
                <a:extLst>
                  <a:ext uri="{A12FA001-AC4F-418D-AE19-62706E023703}">
                    <ahyp:hlinkClr xmlns:ahyp="http://schemas.microsoft.com/office/drawing/2018/hyperlinkcolor" val="tx"/>
                  </a:ext>
                </a:extLst>
              </a:hlinkClick>
            </a:rPr>
            <a:t>सहस्राब्दी </a:t>
          </a:r>
        </a:p>
        <a:p>
          <a:r>
            <a:rPr lang="hi-IN" b="1" dirty="0">
              <a:solidFill>
                <a:schemeClr val="tx1"/>
              </a:solidFill>
              <a:hlinkClick xmlns:r="http://schemas.openxmlformats.org/officeDocument/2006/relationships" r:id="rId1">
                <a:extLst>
                  <a:ext uri="{A12FA001-AC4F-418D-AE19-62706E023703}">
                    <ahyp:hlinkClr xmlns:ahyp="http://schemas.microsoft.com/office/drawing/2018/hyperlinkcolor" val="tx"/>
                  </a:ext>
                </a:extLst>
              </a:hlinkClick>
            </a:rPr>
            <a:t>विकास</a:t>
          </a:r>
        </a:p>
        <a:p>
          <a:r>
            <a:rPr lang="hi-IN" b="1" dirty="0">
              <a:solidFill>
                <a:schemeClr val="tx1"/>
              </a:solidFill>
              <a:hlinkClick xmlns:r="http://schemas.openxmlformats.org/officeDocument/2006/relationships" r:id="rId1">
                <a:extLst>
                  <a:ext uri="{A12FA001-AC4F-418D-AE19-62706E023703}">
                    <ahyp:hlinkClr xmlns:ahyp="http://schemas.microsoft.com/office/drawing/2018/hyperlinkcolor" val="tx"/>
                  </a:ext>
                </a:extLst>
              </a:hlinkClick>
            </a:rPr>
            <a:t> लक्ष्य </a:t>
          </a:r>
          <a:endParaRPr lang="en-US" b="1" dirty="0">
            <a:solidFill>
              <a:schemeClr val="tx1"/>
            </a:solidFill>
          </a:endParaRPr>
        </a:p>
      </dgm:t>
    </dgm:pt>
    <dgm:pt modelId="{D7362B4B-EE7D-4F13-8EB3-DE28EB1E0D0C}" type="parTrans" cxnId="{E9E474AB-7D30-4508-BE06-F759E3F42D79}">
      <dgm:prSet/>
      <dgm:spPr/>
      <dgm:t>
        <a:bodyPr/>
        <a:lstStyle/>
        <a:p>
          <a:endParaRPr lang="en-US"/>
        </a:p>
      </dgm:t>
    </dgm:pt>
    <dgm:pt modelId="{23A6C9BC-D3F8-4427-92D0-CAD715380F64}" type="sibTrans" cxnId="{E9E474AB-7D30-4508-BE06-F759E3F42D79}">
      <dgm:prSet/>
      <dgm:spPr/>
      <dgm:t>
        <a:bodyPr/>
        <a:lstStyle/>
        <a:p>
          <a:endParaRPr lang="en-US"/>
        </a:p>
      </dgm:t>
    </dgm:pt>
    <dgm:pt modelId="{FD927339-A3BD-40D6-86CA-2D03F489AA2D}">
      <dgm:prSet phldrT="[Text]"/>
      <dgm:spPr/>
      <dgm:t>
        <a:bodyPr/>
        <a:lstStyle/>
        <a:p>
          <a:r>
            <a:rPr lang="hi-IN" b="1" dirty="0">
              <a:solidFill>
                <a:srgbClr val="002060"/>
              </a:solidFill>
            </a:rPr>
            <a:t>सतत</a:t>
          </a:r>
        </a:p>
        <a:p>
          <a:r>
            <a:rPr lang="hi-IN" b="1" dirty="0">
              <a:solidFill>
                <a:srgbClr val="002060"/>
              </a:solidFill>
            </a:rPr>
            <a:t> विकास </a:t>
          </a:r>
        </a:p>
        <a:p>
          <a:r>
            <a:rPr lang="hi-IN" b="1" dirty="0">
              <a:solidFill>
                <a:srgbClr val="002060"/>
              </a:solidFill>
            </a:rPr>
            <a:t>लक्ष्य</a:t>
          </a:r>
          <a:endParaRPr lang="en-US" dirty="0">
            <a:solidFill>
              <a:srgbClr val="002060"/>
            </a:solidFill>
          </a:endParaRPr>
        </a:p>
      </dgm:t>
    </dgm:pt>
    <dgm:pt modelId="{436FFB6A-0657-441F-8909-8EC5247D513E}" type="parTrans" cxnId="{40C32E93-B176-4658-BA7C-A4F2F016FAF3}">
      <dgm:prSet/>
      <dgm:spPr/>
      <dgm:t>
        <a:bodyPr/>
        <a:lstStyle/>
        <a:p>
          <a:endParaRPr lang="en-US"/>
        </a:p>
      </dgm:t>
    </dgm:pt>
    <dgm:pt modelId="{352268B9-A644-4A06-BF36-075BBCC5D436}" type="sibTrans" cxnId="{40C32E93-B176-4658-BA7C-A4F2F016FAF3}">
      <dgm:prSet/>
      <dgm:spPr/>
      <dgm:t>
        <a:bodyPr/>
        <a:lstStyle/>
        <a:p>
          <a:endParaRPr lang="en-US"/>
        </a:p>
      </dgm:t>
    </dgm:pt>
    <dgm:pt modelId="{9AE09251-C125-471A-8469-5DC29DDB0172}">
      <dgm:prSet phldrT="[Text]"/>
      <dgm:spPr/>
      <dgm:t>
        <a:bodyPr/>
        <a:lstStyle/>
        <a:p>
          <a:r>
            <a:rPr lang="hi-IN" b="1" dirty="0">
              <a:solidFill>
                <a:schemeClr val="accent4">
                  <a:lumMod val="50000"/>
                </a:schemeClr>
              </a:solidFill>
            </a:rPr>
            <a:t>सतत विकास लक्ष्य का स्थानीयकरण  </a:t>
          </a:r>
          <a:endParaRPr lang="en-US" dirty="0">
            <a:solidFill>
              <a:schemeClr val="accent4">
                <a:lumMod val="50000"/>
              </a:schemeClr>
            </a:solidFill>
          </a:endParaRPr>
        </a:p>
      </dgm:t>
    </dgm:pt>
    <dgm:pt modelId="{7EDD0527-F4C1-491A-B127-A52F9E5BA536}" type="parTrans" cxnId="{78251FAB-DEC1-423F-AE5A-D1D83BB24906}">
      <dgm:prSet/>
      <dgm:spPr/>
      <dgm:t>
        <a:bodyPr/>
        <a:lstStyle/>
        <a:p>
          <a:endParaRPr lang="en-US"/>
        </a:p>
      </dgm:t>
    </dgm:pt>
    <dgm:pt modelId="{5DB17A85-8A36-4499-ACBA-4E88F1B725D0}" type="sibTrans" cxnId="{78251FAB-DEC1-423F-AE5A-D1D83BB24906}">
      <dgm:prSet/>
      <dgm:spPr/>
      <dgm:t>
        <a:bodyPr/>
        <a:lstStyle/>
        <a:p>
          <a:endParaRPr lang="en-US"/>
        </a:p>
      </dgm:t>
    </dgm:pt>
    <dgm:pt modelId="{415B25AE-D828-42F6-90FC-7203A721A1CF}" type="pres">
      <dgm:prSet presAssocID="{BAC06C0D-F0BD-4900-A9D1-FD57308313AB}" presName="Name0" presStyleCnt="0">
        <dgm:presLayoutVars>
          <dgm:dir/>
          <dgm:resizeHandles val="exact"/>
        </dgm:presLayoutVars>
      </dgm:prSet>
      <dgm:spPr/>
    </dgm:pt>
    <dgm:pt modelId="{D5668CFB-A936-4DB8-9DCF-F5D35DAB54B9}" type="pres">
      <dgm:prSet presAssocID="{ED13A593-F38E-46AA-A8FF-6147BC3705C5}" presName="node" presStyleLbl="node1" presStyleIdx="0" presStyleCnt="3">
        <dgm:presLayoutVars>
          <dgm:bulletEnabled val="1"/>
        </dgm:presLayoutVars>
      </dgm:prSet>
      <dgm:spPr/>
    </dgm:pt>
    <dgm:pt modelId="{FBCA25BD-FAFA-48CA-9E78-0BB3347D30AF}" type="pres">
      <dgm:prSet presAssocID="{23A6C9BC-D3F8-4427-92D0-CAD715380F64}" presName="sibTrans" presStyleCnt="0"/>
      <dgm:spPr/>
    </dgm:pt>
    <dgm:pt modelId="{97CF77C8-E069-4EC4-9416-3D098A47521F}" type="pres">
      <dgm:prSet presAssocID="{FD927339-A3BD-40D6-86CA-2D03F489AA2D}" presName="node" presStyleLbl="node1" presStyleIdx="1" presStyleCnt="3">
        <dgm:presLayoutVars>
          <dgm:bulletEnabled val="1"/>
        </dgm:presLayoutVars>
      </dgm:prSet>
      <dgm:spPr/>
    </dgm:pt>
    <dgm:pt modelId="{6EBDDEC3-3EE4-45D6-AA97-5CC43591D82C}" type="pres">
      <dgm:prSet presAssocID="{352268B9-A644-4A06-BF36-075BBCC5D436}" presName="sibTrans" presStyleCnt="0"/>
      <dgm:spPr/>
    </dgm:pt>
    <dgm:pt modelId="{E6021A90-04AB-4AEE-87A4-9179EE15BF3C}" type="pres">
      <dgm:prSet presAssocID="{9AE09251-C125-471A-8469-5DC29DDB0172}" presName="node" presStyleLbl="node1" presStyleIdx="2" presStyleCnt="3">
        <dgm:presLayoutVars>
          <dgm:bulletEnabled val="1"/>
        </dgm:presLayoutVars>
      </dgm:prSet>
      <dgm:spPr/>
    </dgm:pt>
  </dgm:ptLst>
  <dgm:cxnLst>
    <dgm:cxn modelId="{050E6A12-406B-41AA-B76D-3FCFB8BD894F}" type="presOf" srcId="{FD927339-A3BD-40D6-86CA-2D03F489AA2D}" destId="{97CF77C8-E069-4EC4-9416-3D098A47521F}" srcOrd="0" destOrd="0" presId="urn:microsoft.com/office/officeart/2005/8/layout/hList6"/>
    <dgm:cxn modelId="{EE07C12C-E916-4648-8CA0-D54BD828DB00}" type="presOf" srcId="{ED13A593-F38E-46AA-A8FF-6147BC3705C5}" destId="{D5668CFB-A936-4DB8-9DCF-F5D35DAB54B9}" srcOrd="0" destOrd="0" presId="urn:microsoft.com/office/officeart/2005/8/layout/hList6"/>
    <dgm:cxn modelId="{87BF1F3A-00A8-401B-85B2-3E2FEEF376B1}" type="presOf" srcId="{9AE09251-C125-471A-8469-5DC29DDB0172}" destId="{E6021A90-04AB-4AEE-87A4-9179EE15BF3C}" srcOrd="0" destOrd="0" presId="urn:microsoft.com/office/officeart/2005/8/layout/hList6"/>
    <dgm:cxn modelId="{CB4BE55C-1B1B-4925-879E-B680951E5190}" type="presOf" srcId="{BAC06C0D-F0BD-4900-A9D1-FD57308313AB}" destId="{415B25AE-D828-42F6-90FC-7203A721A1CF}" srcOrd="0" destOrd="0" presId="urn:microsoft.com/office/officeart/2005/8/layout/hList6"/>
    <dgm:cxn modelId="{40C32E93-B176-4658-BA7C-A4F2F016FAF3}" srcId="{BAC06C0D-F0BD-4900-A9D1-FD57308313AB}" destId="{FD927339-A3BD-40D6-86CA-2D03F489AA2D}" srcOrd="1" destOrd="0" parTransId="{436FFB6A-0657-441F-8909-8EC5247D513E}" sibTransId="{352268B9-A644-4A06-BF36-075BBCC5D436}"/>
    <dgm:cxn modelId="{78251FAB-DEC1-423F-AE5A-D1D83BB24906}" srcId="{BAC06C0D-F0BD-4900-A9D1-FD57308313AB}" destId="{9AE09251-C125-471A-8469-5DC29DDB0172}" srcOrd="2" destOrd="0" parTransId="{7EDD0527-F4C1-491A-B127-A52F9E5BA536}" sibTransId="{5DB17A85-8A36-4499-ACBA-4E88F1B725D0}"/>
    <dgm:cxn modelId="{E9E474AB-7D30-4508-BE06-F759E3F42D79}" srcId="{BAC06C0D-F0BD-4900-A9D1-FD57308313AB}" destId="{ED13A593-F38E-46AA-A8FF-6147BC3705C5}" srcOrd="0" destOrd="0" parTransId="{D7362B4B-EE7D-4F13-8EB3-DE28EB1E0D0C}" sibTransId="{23A6C9BC-D3F8-4427-92D0-CAD715380F64}"/>
    <dgm:cxn modelId="{A962E174-239A-468F-AE5A-7769F57D6104}" type="presParOf" srcId="{415B25AE-D828-42F6-90FC-7203A721A1CF}" destId="{D5668CFB-A936-4DB8-9DCF-F5D35DAB54B9}" srcOrd="0" destOrd="0" presId="urn:microsoft.com/office/officeart/2005/8/layout/hList6"/>
    <dgm:cxn modelId="{C9D0A84B-4EEC-4F89-8FB9-7AE65B94371A}" type="presParOf" srcId="{415B25AE-D828-42F6-90FC-7203A721A1CF}" destId="{FBCA25BD-FAFA-48CA-9E78-0BB3347D30AF}" srcOrd="1" destOrd="0" presId="urn:microsoft.com/office/officeart/2005/8/layout/hList6"/>
    <dgm:cxn modelId="{08B1FE84-0EFE-46E5-B8B3-6FD72C1A6109}" type="presParOf" srcId="{415B25AE-D828-42F6-90FC-7203A721A1CF}" destId="{97CF77C8-E069-4EC4-9416-3D098A47521F}" srcOrd="2" destOrd="0" presId="urn:microsoft.com/office/officeart/2005/8/layout/hList6"/>
    <dgm:cxn modelId="{DB90F12B-71FB-4A3F-914A-F8F3823CEA4B}" type="presParOf" srcId="{415B25AE-D828-42F6-90FC-7203A721A1CF}" destId="{6EBDDEC3-3EE4-45D6-AA97-5CC43591D82C}" srcOrd="3" destOrd="0" presId="urn:microsoft.com/office/officeart/2005/8/layout/hList6"/>
    <dgm:cxn modelId="{88D90DF1-3702-4B73-8190-F376107EA508}" type="presParOf" srcId="{415B25AE-D828-42F6-90FC-7203A721A1CF}" destId="{E6021A90-04AB-4AEE-87A4-9179EE15BF3C}" srcOrd="4"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668CFB-A936-4DB8-9DCF-F5D35DAB54B9}">
      <dsp:nvSpPr>
        <dsp:cNvPr id="0" name=""/>
        <dsp:cNvSpPr/>
      </dsp:nvSpPr>
      <dsp:spPr>
        <a:xfrm rot="16200000">
          <a:off x="-1063873" y="1064617"/>
          <a:ext cx="4064000" cy="1934765"/>
        </a:xfrm>
        <a:prstGeom prst="flowChartManualOperation">
          <a:avLst/>
        </a:prstGeom>
        <a:solidFill>
          <a:schemeClr val="accent2">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152400" tIns="0" rIns="154533" bIns="0" numCol="1" spcCol="1270" anchor="ctr" anchorCtr="0">
          <a:noAutofit/>
        </a:bodyPr>
        <a:lstStyle/>
        <a:p>
          <a:pPr marL="0" lvl="0" indent="0" algn="ctr" defTabSz="1066800">
            <a:lnSpc>
              <a:spcPct val="90000"/>
            </a:lnSpc>
            <a:spcBef>
              <a:spcPct val="0"/>
            </a:spcBef>
            <a:spcAft>
              <a:spcPct val="35000"/>
            </a:spcAft>
            <a:buNone/>
          </a:pPr>
          <a:r>
            <a:rPr lang="hi-IN" sz="2400" b="1" kern="1200" dirty="0">
              <a:solidFill>
                <a:schemeClr val="tx1"/>
              </a:solidFill>
              <a:hlinkClick xmlns:r="http://schemas.openxmlformats.org/officeDocument/2006/relationships" r:id="rId1">
                <a:extLst>
                  <a:ext uri="{A12FA001-AC4F-418D-AE19-62706E023703}">
                    <ahyp:hlinkClr xmlns:ahyp="http://schemas.microsoft.com/office/drawing/2018/hyperlinkcolor" val="tx"/>
                  </a:ext>
                </a:extLst>
              </a:hlinkClick>
            </a:rPr>
            <a:t>सहस्राब्दी </a:t>
          </a:r>
        </a:p>
        <a:p>
          <a:pPr marL="0" lvl="0" indent="0" algn="ctr" defTabSz="1066800">
            <a:lnSpc>
              <a:spcPct val="90000"/>
            </a:lnSpc>
            <a:spcBef>
              <a:spcPct val="0"/>
            </a:spcBef>
            <a:spcAft>
              <a:spcPct val="35000"/>
            </a:spcAft>
            <a:buNone/>
          </a:pPr>
          <a:r>
            <a:rPr lang="hi-IN" sz="2400" b="1" kern="1200" dirty="0">
              <a:solidFill>
                <a:schemeClr val="tx1"/>
              </a:solidFill>
              <a:hlinkClick xmlns:r="http://schemas.openxmlformats.org/officeDocument/2006/relationships" r:id="rId1">
                <a:extLst>
                  <a:ext uri="{A12FA001-AC4F-418D-AE19-62706E023703}">
                    <ahyp:hlinkClr xmlns:ahyp="http://schemas.microsoft.com/office/drawing/2018/hyperlinkcolor" val="tx"/>
                  </a:ext>
                </a:extLst>
              </a:hlinkClick>
            </a:rPr>
            <a:t>विकास</a:t>
          </a:r>
        </a:p>
        <a:p>
          <a:pPr marL="0" lvl="0" indent="0" algn="ctr" defTabSz="1066800">
            <a:lnSpc>
              <a:spcPct val="90000"/>
            </a:lnSpc>
            <a:spcBef>
              <a:spcPct val="0"/>
            </a:spcBef>
            <a:spcAft>
              <a:spcPct val="35000"/>
            </a:spcAft>
            <a:buNone/>
          </a:pPr>
          <a:r>
            <a:rPr lang="hi-IN" sz="2400" b="1" kern="1200" dirty="0">
              <a:solidFill>
                <a:schemeClr val="tx1"/>
              </a:solidFill>
              <a:hlinkClick xmlns:r="http://schemas.openxmlformats.org/officeDocument/2006/relationships" r:id="rId1">
                <a:extLst>
                  <a:ext uri="{A12FA001-AC4F-418D-AE19-62706E023703}">
                    <ahyp:hlinkClr xmlns:ahyp="http://schemas.microsoft.com/office/drawing/2018/hyperlinkcolor" val="tx"/>
                  </a:ext>
                </a:extLst>
              </a:hlinkClick>
            </a:rPr>
            <a:t> लक्ष्य </a:t>
          </a:r>
          <a:endParaRPr lang="en-US" sz="2400" b="1" kern="1200" dirty="0">
            <a:solidFill>
              <a:schemeClr val="tx1"/>
            </a:solidFill>
          </a:endParaRPr>
        </a:p>
      </dsp:txBody>
      <dsp:txXfrm rot="5400000">
        <a:off x="744" y="812800"/>
        <a:ext cx="1934765" cy="2438400"/>
      </dsp:txXfrm>
    </dsp:sp>
    <dsp:sp modelId="{97CF77C8-E069-4EC4-9416-3D098A47521F}">
      <dsp:nvSpPr>
        <dsp:cNvPr id="0" name=""/>
        <dsp:cNvSpPr/>
      </dsp:nvSpPr>
      <dsp:spPr>
        <a:xfrm rot="16200000">
          <a:off x="1016000" y="1064617"/>
          <a:ext cx="4064000" cy="1934765"/>
        </a:xfrm>
        <a:prstGeom prst="flowChartManualOperation">
          <a:avLst/>
        </a:prstGeom>
        <a:solidFill>
          <a:schemeClr val="accent3">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152400" tIns="0" rIns="154533" bIns="0" numCol="1" spcCol="1270" anchor="ctr" anchorCtr="0">
          <a:noAutofit/>
        </a:bodyPr>
        <a:lstStyle/>
        <a:p>
          <a:pPr marL="0" lvl="0" indent="0" algn="ctr" defTabSz="1066800">
            <a:lnSpc>
              <a:spcPct val="90000"/>
            </a:lnSpc>
            <a:spcBef>
              <a:spcPct val="0"/>
            </a:spcBef>
            <a:spcAft>
              <a:spcPct val="35000"/>
            </a:spcAft>
            <a:buNone/>
          </a:pPr>
          <a:r>
            <a:rPr lang="hi-IN" sz="2400" b="1" kern="1200" dirty="0">
              <a:solidFill>
                <a:srgbClr val="002060"/>
              </a:solidFill>
            </a:rPr>
            <a:t>सतत</a:t>
          </a:r>
        </a:p>
        <a:p>
          <a:pPr marL="0" lvl="0" indent="0" algn="ctr" defTabSz="1066800">
            <a:lnSpc>
              <a:spcPct val="90000"/>
            </a:lnSpc>
            <a:spcBef>
              <a:spcPct val="0"/>
            </a:spcBef>
            <a:spcAft>
              <a:spcPct val="35000"/>
            </a:spcAft>
            <a:buNone/>
          </a:pPr>
          <a:r>
            <a:rPr lang="hi-IN" sz="2400" b="1" kern="1200" dirty="0">
              <a:solidFill>
                <a:srgbClr val="002060"/>
              </a:solidFill>
            </a:rPr>
            <a:t> विकास </a:t>
          </a:r>
        </a:p>
        <a:p>
          <a:pPr marL="0" lvl="0" indent="0" algn="ctr" defTabSz="1066800">
            <a:lnSpc>
              <a:spcPct val="90000"/>
            </a:lnSpc>
            <a:spcBef>
              <a:spcPct val="0"/>
            </a:spcBef>
            <a:spcAft>
              <a:spcPct val="35000"/>
            </a:spcAft>
            <a:buNone/>
          </a:pPr>
          <a:r>
            <a:rPr lang="hi-IN" sz="2400" b="1" kern="1200" dirty="0">
              <a:solidFill>
                <a:srgbClr val="002060"/>
              </a:solidFill>
            </a:rPr>
            <a:t>लक्ष्य</a:t>
          </a:r>
          <a:endParaRPr lang="en-US" sz="2400" kern="1200" dirty="0">
            <a:solidFill>
              <a:srgbClr val="002060"/>
            </a:solidFill>
          </a:endParaRPr>
        </a:p>
      </dsp:txBody>
      <dsp:txXfrm rot="5400000">
        <a:off x="2080617" y="812800"/>
        <a:ext cx="1934765" cy="2438400"/>
      </dsp:txXfrm>
    </dsp:sp>
    <dsp:sp modelId="{E6021A90-04AB-4AEE-87A4-9179EE15BF3C}">
      <dsp:nvSpPr>
        <dsp:cNvPr id="0" name=""/>
        <dsp:cNvSpPr/>
      </dsp:nvSpPr>
      <dsp:spPr>
        <a:xfrm rot="16200000">
          <a:off x="3095873" y="1064617"/>
          <a:ext cx="4064000" cy="1934765"/>
        </a:xfrm>
        <a:prstGeom prst="flowChartManualOperation">
          <a:avLst/>
        </a:prstGeom>
        <a:solidFill>
          <a:schemeClr val="accent4">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152400" tIns="0" rIns="154533" bIns="0" numCol="1" spcCol="1270" anchor="ctr" anchorCtr="0">
          <a:noAutofit/>
        </a:bodyPr>
        <a:lstStyle/>
        <a:p>
          <a:pPr marL="0" lvl="0" indent="0" algn="ctr" defTabSz="1066800">
            <a:lnSpc>
              <a:spcPct val="90000"/>
            </a:lnSpc>
            <a:spcBef>
              <a:spcPct val="0"/>
            </a:spcBef>
            <a:spcAft>
              <a:spcPct val="35000"/>
            </a:spcAft>
            <a:buNone/>
          </a:pPr>
          <a:r>
            <a:rPr lang="hi-IN" sz="2400" b="1" kern="1200" dirty="0">
              <a:solidFill>
                <a:schemeClr val="accent4">
                  <a:lumMod val="50000"/>
                </a:schemeClr>
              </a:solidFill>
            </a:rPr>
            <a:t>सतत विकास लक्ष्य का स्थानीयकरण  </a:t>
          </a:r>
          <a:endParaRPr lang="en-US" sz="2400" kern="1200" dirty="0">
            <a:solidFill>
              <a:schemeClr val="accent4">
                <a:lumMod val="50000"/>
              </a:schemeClr>
            </a:solidFill>
          </a:endParaRPr>
        </a:p>
      </dsp:txBody>
      <dsp:txXfrm rot="5400000">
        <a:off x="4160490" y="812800"/>
        <a:ext cx="1934765" cy="2438400"/>
      </dsp:txXfrm>
    </dsp:sp>
  </dsp:spTree>
</dsp:drawing>
</file>

<file path=ppt/diagrams/layout1.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25717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80013" y="0"/>
            <a:ext cx="3962400" cy="257175"/>
          </a:xfrm>
          <a:prstGeom prst="rect">
            <a:avLst/>
          </a:prstGeom>
        </p:spPr>
        <p:txBody>
          <a:bodyPr vert="horz" lIns="91440" tIns="45720" rIns="91440" bIns="45720" rtlCol="0"/>
          <a:lstStyle>
            <a:lvl1pPr algn="r">
              <a:defRPr sz="1200"/>
            </a:lvl1pPr>
          </a:lstStyle>
          <a:p>
            <a:fld id="{A6ECD88F-4B18-4799-B8EE-355D7E1CFB05}" type="datetimeFigureOut">
              <a:rPr lang="en-US" smtClean="0"/>
              <a:t>3/11/2026</a:t>
            </a:fld>
            <a:endParaRPr lang="en-US"/>
          </a:p>
        </p:txBody>
      </p:sp>
      <p:sp>
        <p:nvSpPr>
          <p:cNvPr id="4" name="Slide Image Placeholder 3"/>
          <p:cNvSpPr>
            <a:spLocks noGrp="1" noRot="1" noChangeAspect="1"/>
          </p:cNvSpPr>
          <p:nvPr>
            <p:ph type="sldImg" idx="2"/>
          </p:nvPr>
        </p:nvSpPr>
        <p:spPr>
          <a:xfrm>
            <a:off x="3028950" y="642938"/>
            <a:ext cx="3086100" cy="17367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2474913"/>
            <a:ext cx="7315200" cy="20256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4886325"/>
            <a:ext cx="3962400" cy="25717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80013" y="4886325"/>
            <a:ext cx="3962400" cy="257175"/>
          </a:xfrm>
          <a:prstGeom prst="rect">
            <a:avLst/>
          </a:prstGeom>
        </p:spPr>
        <p:txBody>
          <a:bodyPr vert="horz" lIns="91440" tIns="45720" rIns="91440" bIns="45720" rtlCol="0" anchor="b"/>
          <a:lstStyle>
            <a:lvl1pPr algn="r">
              <a:defRPr sz="1200"/>
            </a:lvl1pPr>
          </a:lstStyle>
          <a:p>
            <a:fld id="{121763E9-C88E-451B-B073-7C6CD80133BB}" type="slidenum">
              <a:rPr lang="en-US" smtClean="0"/>
              <a:t>‹#›</a:t>
            </a:fld>
            <a:endParaRPr lang="en-US"/>
          </a:p>
        </p:txBody>
      </p:sp>
    </p:spTree>
    <p:extLst>
      <p:ext uri="{BB962C8B-B14F-4D97-AF65-F5344CB8AC3E}">
        <p14:creationId xmlns:p14="http://schemas.microsoft.com/office/powerpoint/2010/main" val="6886840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41910" y="1885950"/>
            <a:ext cx="6686549" cy="1697086"/>
          </a:xfrm>
        </p:spPr>
        <p:txBody>
          <a:bodyPr anchor="b">
            <a:normAutofit/>
          </a:bodyPr>
          <a:lstStyle>
            <a:lvl1pPr>
              <a:defRPr sz="4050"/>
            </a:lvl1pPr>
          </a:lstStyle>
          <a:p>
            <a:r>
              <a:rPr lang="en-US"/>
              <a:t>Click to edit Master title style</a:t>
            </a:r>
            <a:endParaRPr lang="en-US" dirty="0"/>
          </a:p>
        </p:txBody>
      </p:sp>
      <p:sp>
        <p:nvSpPr>
          <p:cNvPr id="3" name="Subtitle 2"/>
          <p:cNvSpPr>
            <a:spLocks noGrp="1"/>
          </p:cNvSpPr>
          <p:nvPr>
            <p:ph type="subTitle" idx="1"/>
          </p:nvPr>
        </p:nvSpPr>
        <p:spPr>
          <a:xfrm>
            <a:off x="1941910" y="3583035"/>
            <a:ext cx="6686549" cy="844712"/>
          </a:xfrm>
        </p:spPr>
        <p:txBody>
          <a:bodyPr anchor="t"/>
          <a:lstStyle>
            <a:lvl1pPr marL="0" indent="0" algn="l">
              <a:buNone/>
              <a:defRPr>
                <a:solidFill>
                  <a:schemeClr val="tx1">
                    <a:lumMod val="65000"/>
                    <a:lumOff val="3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3/11/2026</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3242858"/>
            <a:ext cx="1308489" cy="583942"/>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398860" y="3397155"/>
            <a:ext cx="584825" cy="273844"/>
          </a:xfrm>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12583755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44694" y="468082"/>
            <a:ext cx="6683765" cy="960668"/>
          </a:xfrm>
        </p:spPr>
        <p:txBody>
          <a:bodyPr/>
          <a:lstStyle/>
          <a:p>
            <a:r>
              <a:rPr lang="en-US"/>
              <a:t>Click to edit Master title style</a:t>
            </a:r>
            <a:endParaRPr lang="en-US" dirty="0"/>
          </a:p>
        </p:txBody>
      </p:sp>
      <p:sp>
        <p:nvSpPr>
          <p:cNvPr id="3" name="Content Placeholder 2"/>
          <p:cNvSpPr>
            <a:spLocks noGrp="1"/>
          </p:cNvSpPr>
          <p:nvPr>
            <p:ph idx="1"/>
          </p:nvPr>
        </p:nvSpPr>
        <p:spPr>
          <a:xfrm>
            <a:off x="1941909" y="1600200"/>
            <a:ext cx="6686550" cy="283321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3/11/2026</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3141" y="535782"/>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4484621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41910" y="1544063"/>
            <a:ext cx="6686549" cy="1101600"/>
          </a:xfrm>
        </p:spPr>
        <p:txBody>
          <a:bodyPr anchor="b"/>
          <a:lstStyle>
            <a:lvl1pPr algn="l">
              <a:defRPr sz="3000" b="0" cap="none"/>
            </a:lvl1pPr>
          </a:lstStyle>
          <a:p>
            <a:r>
              <a:rPr lang="en-US"/>
              <a:t>Click to edit Master title style</a:t>
            </a:r>
            <a:endParaRPr lang="en-US" dirty="0"/>
          </a:p>
        </p:txBody>
      </p:sp>
      <p:sp>
        <p:nvSpPr>
          <p:cNvPr id="3" name="Text Placeholder 2"/>
          <p:cNvSpPr>
            <a:spLocks noGrp="1"/>
          </p:cNvSpPr>
          <p:nvPr>
            <p:ph type="body" idx="1"/>
          </p:nvPr>
        </p:nvSpPr>
        <p:spPr>
          <a:xfrm>
            <a:off x="1941910" y="2647597"/>
            <a:ext cx="6686549" cy="645300"/>
          </a:xfrm>
        </p:spPr>
        <p:txBody>
          <a:bodyPr anchor="t"/>
          <a:lstStyle>
            <a:lvl1pPr marL="0" indent="0" algn="l">
              <a:buNone/>
              <a:defRPr sz="1500">
                <a:solidFill>
                  <a:schemeClr val="tx1">
                    <a:lumMod val="65000"/>
                    <a:lumOff val="3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3/11/2026</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3141" y="2383632"/>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398860" y="2433105"/>
            <a:ext cx="584825" cy="273844"/>
          </a:xfrm>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42804063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941909" y="1600200"/>
            <a:ext cx="3235398" cy="28332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393060" y="1594666"/>
            <a:ext cx="3235398" cy="28332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t>3/11/2026</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3141" y="535782"/>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398860" y="590837"/>
            <a:ext cx="584825" cy="273844"/>
          </a:xfrm>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27539383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204530" y="1479527"/>
            <a:ext cx="2994549" cy="432197"/>
          </a:xfrm>
        </p:spPr>
        <p:txBody>
          <a:bodyPr anchor="b">
            <a:noAutofit/>
          </a:bodyPr>
          <a:lstStyle>
            <a:lvl1pPr marL="0" indent="0">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1941909" y="1911725"/>
            <a:ext cx="3257170" cy="2515545"/>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29972" y="1477106"/>
            <a:ext cx="2999251" cy="432197"/>
          </a:xfrm>
        </p:spPr>
        <p:txBody>
          <a:bodyPr anchor="b">
            <a:noAutofit/>
          </a:bodyPr>
          <a:lstStyle>
            <a:lvl1pPr marL="0" indent="0">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5375218" y="1909304"/>
            <a:ext cx="3254006" cy="2515545"/>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t>3/11/2026</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3141" y="535782"/>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398860" y="590837"/>
            <a:ext cx="584825" cy="273844"/>
          </a:xfrm>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8657946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D8BD707-D9CF-40AE-B4C6-C98DA3205C09}" type="datetimeFigureOut">
              <a:rPr lang="en-US" smtClean="0"/>
              <a:t>3/11/2026</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3141" y="535782"/>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31901611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t>3/11/2026</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3141" y="535782"/>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16373737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910" y="334566"/>
            <a:ext cx="2628899" cy="732234"/>
          </a:xfrm>
        </p:spPr>
        <p:txBody>
          <a:bodyPr anchor="b"/>
          <a:lstStyle>
            <a:lvl1pPr algn="l">
              <a:defRPr sz="1500" b="0"/>
            </a:lvl1pPr>
          </a:lstStyle>
          <a:p>
            <a:r>
              <a:rPr lang="en-US"/>
              <a:t>Click to edit Master title style</a:t>
            </a:r>
            <a:endParaRPr lang="en-US" dirty="0"/>
          </a:p>
        </p:txBody>
      </p:sp>
      <p:sp>
        <p:nvSpPr>
          <p:cNvPr id="3" name="Content Placeholder 2"/>
          <p:cNvSpPr>
            <a:spLocks noGrp="1"/>
          </p:cNvSpPr>
          <p:nvPr>
            <p:ph idx="1"/>
          </p:nvPr>
        </p:nvSpPr>
        <p:spPr>
          <a:xfrm>
            <a:off x="4742259" y="334567"/>
            <a:ext cx="3886200" cy="4061222"/>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41910" y="1198960"/>
            <a:ext cx="2628899" cy="319682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3/11/2026</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3141" y="535782"/>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40943027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910" y="3600450"/>
            <a:ext cx="6686550" cy="425054"/>
          </a:xfrm>
        </p:spPr>
        <p:txBody>
          <a:bodyPr anchor="b">
            <a:normAutofit/>
          </a:bodyPr>
          <a:lstStyle>
            <a:lvl1pPr algn="l">
              <a:defRPr sz="18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41909" y="476224"/>
            <a:ext cx="6686550" cy="2891228"/>
          </a:xfrm>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4" name="Text Placeholder 3"/>
          <p:cNvSpPr>
            <a:spLocks noGrp="1"/>
          </p:cNvSpPr>
          <p:nvPr>
            <p:ph type="body" sz="half" idx="2"/>
          </p:nvPr>
        </p:nvSpPr>
        <p:spPr>
          <a:xfrm>
            <a:off x="1941910" y="4025504"/>
            <a:ext cx="6686550" cy="370284"/>
          </a:xfrm>
        </p:spPr>
        <p:txBody>
          <a:bodyPr>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3/11/2026</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3141" y="3683794"/>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398860" y="3737316"/>
            <a:ext cx="584825" cy="273844"/>
          </a:xfrm>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37061882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910" y="457200"/>
            <a:ext cx="6686549" cy="2337780"/>
          </a:xfrm>
        </p:spPr>
        <p:txBody>
          <a:bodyPr anchor="ctr">
            <a:normAutofit/>
          </a:bodyPr>
          <a:lstStyle>
            <a:lvl1pPr algn="l">
              <a:defRPr sz="3600" b="0" cap="none"/>
            </a:lvl1pPr>
          </a:lstStyle>
          <a:p>
            <a:r>
              <a:rPr lang="en-US"/>
              <a:t>Click to edit Master title style</a:t>
            </a:r>
            <a:endParaRPr lang="en-US" dirty="0"/>
          </a:p>
        </p:txBody>
      </p:sp>
      <p:sp>
        <p:nvSpPr>
          <p:cNvPr id="3" name="Text Placeholder 2"/>
          <p:cNvSpPr>
            <a:spLocks noGrp="1"/>
          </p:cNvSpPr>
          <p:nvPr>
            <p:ph type="body" idx="1"/>
          </p:nvPr>
        </p:nvSpPr>
        <p:spPr>
          <a:xfrm>
            <a:off x="1941910" y="3265535"/>
            <a:ext cx="6686549" cy="1166898"/>
          </a:xfrm>
        </p:spPr>
        <p:txBody>
          <a:bodyPr anchor="ctr">
            <a:normAutofit/>
          </a:bodyPr>
          <a:lstStyle>
            <a:lvl1pPr marL="0" indent="0" algn="l">
              <a:buNone/>
              <a:defRPr sz="1350">
                <a:solidFill>
                  <a:schemeClr val="tx1">
                    <a:lumMod val="65000"/>
                    <a:lumOff val="3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3/11/2026</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3141" y="2383632"/>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398860" y="2433105"/>
            <a:ext cx="584825" cy="273844"/>
          </a:xfrm>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12933933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37462" y="457200"/>
            <a:ext cx="6295445" cy="2171700"/>
          </a:xfrm>
        </p:spPr>
        <p:txBody>
          <a:bodyPr anchor="ctr">
            <a:normAutofit/>
          </a:bodyPr>
          <a:lstStyle>
            <a:lvl1pPr algn="l">
              <a:defRPr sz="36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2456259" y="2628900"/>
            <a:ext cx="5652416" cy="285750"/>
          </a:xfrm>
        </p:spPr>
        <p:txBody>
          <a:bodyPr anchor="ctr">
            <a:noAutofit/>
          </a:bodyPr>
          <a:lstStyle>
            <a:lvl1pPr marL="0" indent="0">
              <a:buFontTx/>
              <a:buNone/>
              <a:defRPr sz="1200">
                <a:solidFill>
                  <a:schemeClr val="tx1">
                    <a:lumMod val="50000"/>
                    <a:lumOff val="50000"/>
                  </a:schemeClr>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a:t>Click to edit Master text styles</a:t>
            </a:r>
          </a:p>
        </p:txBody>
      </p:sp>
      <p:sp>
        <p:nvSpPr>
          <p:cNvPr id="3" name="Text Placeholder 2"/>
          <p:cNvSpPr>
            <a:spLocks noGrp="1"/>
          </p:cNvSpPr>
          <p:nvPr>
            <p:ph type="body" idx="1"/>
          </p:nvPr>
        </p:nvSpPr>
        <p:spPr>
          <a:xfrm>
            <a:off x="1941910" y="3265535"/>
            <a:ext cx="6686549" cy="1166898"/>
          </a:xfrm>
        </p:spPr>
        <p:txBody>
          <a:bodyPr anchor="ctr">
            <a:normAutofit/>
          </a:bodyPr>
          <a:lstStyle>
            <a:lvl1pPr marL="0" indent="0" algn="l">
              <a:buNone/>
              <a:defRPr sz="1350">
                <a:solidFill>
                  <a:schemeClr val="tx1">
                    <a:lumMod val="65000"/>
                    <a:lumOff val="3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3/11/2026</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3141" y="2383632"/>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398860" y="2433105"/>
            <a:ext cx="584825" cy="273844"/>
          </a:xfrm>
        </p:spPr>
        <p:txBody>
          <a:bodyPr/>
          <a:lstStyle/>
          <a:p>
            <a:fld id="{B6F15528-21DE-4FAA-801E-634DDDAF4B2B}" type="slidenum">
              <a:rPr lang="en-US" smtClean="0"/>
              <a:t>‹#›</a:t>
            </a:fld>
            <a:endParaRPr lang="en-US"/>
          </a:p>
        </p:txBody>
      </p:sp>
      <p:sp>
        <p:nvSpPr>
          <p:cNvPr id="14" name="TextBox 13"/>
          <p:cNvSpPr txBox="1"/>
          <p:nvPr/>
        </p:nvSpPr>
        <p:spPr>
          <a:xfrm>
            <a:off x="1850739" y="486004"/>
            <a:ext cx="457200" cy="438582"/>
          </a:xfrm>
          <a:prstGeom prst="rect">
            <a:avLst/>
          </a:prstGeom>
        </p:spPr>
        <p:txBody>
          <a:bodyPr vert="horz" lIns="68580" tIns="34290" rIns="68580" bIns="34290" rtlCol="0" anchor="ctr">
            <a:noAutofit/>
          </a:bodyPr>
          <a:lstStyle/>
          <a:p>
            <a:pPr lvl="0"/>
            <a:r>
              <a:rPr lang="en-US" sz="6000" baseline="0" dirty="0">
                <a:ln w="3175" cmpd="sng">
                  <a:noFill/>
                </a:ln>
                <a:solidFill>
                  <a:schemeClr val="accent1"/>
                </a:solidFill>
                <a:effectLst/>
                <a:latin typeface="Arial"/>
              </a:rPr>
              <a:t>“</a:t>
            </a:r>
          </a:p>
        </p:txBody>
      </p:sp>
      <p:sp>
        <p:nvSpPr>
          <p:cNvPr id="15" name="TextBox 14"/>
          <p:cNvSpPr txBox="1"/>
          <p:nvPr/>
        </p:nvSpPr>
        <p:spPr>
          <a:xfrm>
            <a:off x="8336139" y="2178980"/>
            <a:ext cx="457200" cy="438582"/>
          </a:xfrm>
          <a:prstGeom prst="rect">
            <a:avLst/>
          </a:prstGeom>
        </p:spPr>
        <p:txBody>
          <a:bodyPr vert="horz" lIns="68580" tIns="34290" rIns="68580" bIns="34290" rtlCol="0" anchor="ctr">
            <a:noAutofit/>
          </a:bodyPr>
          <a:lstStyle/>
          <a:p>
            <a:pPr lvl="0"/>
            <a:r>
              <a:rPr lang="en-US" sz="6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5047113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941910" y="1828800"/>
            <a:ext cx="6686550" cy="2043634"/>
          </a:xfrm>
        </p:spPr>
        <p:txBody>
          <a:bodyPr anchor="b">
            <a:normAutofit/>
          </a:bodyPr>
          <a:lstStyle>
            <a:lvl1pPr algn="l">
              <a:defRPr sz="3600" b="0"/>
            </a:lvl1pPr>
          </a:lstStyle>
          <a:p>
            <a:r>
              <a:rPr lang="en-US"/>
              <a:t>Click to edit Master title style</a:t>
            </a:r>
            <a:endParaRPr lang="en-US" dirty="0"/>
          </a:p>
        </p:txBody>
      </p:sp>
      <p:sp>
        <p:nvSpPr>
          <p:cNvPr id="4" name="Text Placeholder 3"/>
          <p:cNvSpPr>
            <a:spLocks noGrp="1"/>
          </p:cNvSpPr>
          <p:nvPr>
            <p:ph type="body" sz="half" idx="2"/>
          </p:nvPr>
        </p:nvSpPr>
        <p:spPr>
          <a:xfrm>
            <a:off x="1941910" y="3886200"/>
            <a:ext cx="6686550" cy="547217"/>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3/11/2026</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3141" y="3683794"/>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398860" y="3737316"/>
            <a:ext cx="584825" cy="273844"/>
          </a:xfrm>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18687188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137462" y="457200"/>
            <a:ext cx="6295445" cy="2171700"/>
          </a:xfrm>
        </p:spPr>
        <p:txBody>
          <a:bodyPr anchor="ctr">
            <a:normAutofit/>
          </a:bodyPr>
          <a:lstStyle>
            <a:lvl1pPr algn="l">
              <a:defRPr sz="36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1941909" y="3257550"/>
            <a:ext cx="6686550" cy="628650"/>
          </a:xfrm>
        </p:spPr>
        <p:txBody>
          <a:bodyPr anchor="b">
            <a:noAutofit/>
          </a:bodyPr>
          <a:lstStyle>
            <a:lvl1pPr marL="0" indent="0">
              <a:buFontTx/>
              <a:buNone/>
              <a:defRPr sz="1800">
                <a:solidFill>
                  <a:schemeClr val="accent1"/>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1941910" y="3886200"/>
            <a:ext cx="6686550" cy="547217"/>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3/11/2026</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3141" y="3683794"/>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398860" y="3737316"/>
            <a:ext cx="584825" cy="273844"/>
          </a:xfrm>
        </p:spPr>
        <p:txBody>
          <a:bodyPr/>
          <a:lstStyle/>
          <a:p>
            <a:fld id="{B6F15528-21DE-4FAA-801E-634DDDAF4B2B}" type="slidenum">
              <a:rPr lang="en-US" smtClean="0"/>
              <a:t>‹#›</a:t>
            </a:fld>
            <a:endParaRPr lang="en-US"/>
          </a:p>
        </p:txBody>
      </p:sp>
      <p:sp>
        <p:nvSpPr>
          <p:cNvPr id="17" name="TextBox 16"/>
          <p:cNvSpPr txBox="1"/>
          <p:nvPr/>
        </p:nvSpPr>
        <p:spPr>
          <a:xfrm>
            <a:off x="1850739" y="486004"/>
            <a:ext cx="457200" cy="438582"/>
          </a:xfrm>
          <a:prstGeom prst="rect">
            <a:avLst/>
          </a:prstGeom>
        </p:spPr>
        <p:txBody>
          <a:bodyPr vert="horz" lIns="68580" tIns="34290" rIns="68580" bIns="34290" rtlCol="0" anchor="ctr">
            <a:noAutofit/>
          </a:bodyPr>
          <a:lstStyle/>
          <a:p>
            <a:pPr lvl="0"/>
            <a:r>
              <a:rPr lang="en-US" sz="6000" baseline="0" dirty="0">
                <a:ln w="3175" cmpd="sng">
                  <a:noFill/>
                </a:ln>
                <a:solidFill>
                  <a:schemeClr val="accent1"/>
                </a:solidFill>
                <a:effectLst/>
                <a:latin typeface="Arial"/>
              </a:rPr>
              <a:t>“</a:t>
            </a:r>
          </a:p>
        </p:txBody>
      </p:sp>
      <p:sp>
        <p:nvSpPr>
          <p:cNvPr id="18" name="TextBox 17"/>
          <p:cNvSpPr txBox="1"/>
          <p:nvPr/>
        </p:nvSpPr>
        <p:spPr>
          <a:xfrm>
            <a:off x="8336139" y="2178980"/>
            <a:ext cx="457200" cy="438582"/>
          </a:xfrm>
          <a:prstGeom prst="rect">
            <a:avLst/>
          </a:prstGeom>
        </p:spPr>
        <p:txBody>
          <a:bodyPr vert="horz" lIns="68580" tIns="34290" rIns="68580" bIns="34290" rtlCol="0" anchor="ctr">
            <a:noAutofit/>
          </a:bodyPr>
          <a:lstStyle/>
          <a:p>
            <a:pPr lvl="0"/>
            <a:r>
              <a:rPr lang="en-US" sz="6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5739086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941910" y="470555"/>
            <a:ext cx="6686549" cy="2160015"/>
          </a:xfrm>
        </p:spPr>
        <p:txBody>
          <a:bodyPr anchor="ctr">
            <a:normAutofit/>
          </a:bodyPr>
          <a:lstStyle>
            <a:lvl1pPr algn="l">
              <a:defRPr sz="3600" b="0"/>
            </a:lvl1pPr>
          </a:lstStyle>
          <a:p>
            <a:r>
              <a:rPr lang="en-US"/>
              <a:t>Click to edit Master title style</a:t>
            </a:r>
            <a:endParaRPr lang="en-US" dirty="0"/>
          </a:p>
        </p:txBody>
      </p:sp>
      <p:sp>
        <p:nvSpPr>
          <p:cNvPr id="21" name="Text Placeholder 9"/>
          <p:cNvSpPr>
            <a:spLocks noGrp="1"/>
          </p:cNvSpPr>
          <p:nvPr>
            <p:ph type="body" sz="quarter" idx="13"/>
          </p:nvPr>
        </p:nvSpPr>
        <p:spPr>
          <a:xfrm>
            <a:off x="1941909" y="3257550"/>
            <a:ext cx="6686550" cy="628650"/>
          </a:xfrm>
        </p:spPr>
        <p:txBody>
          <a:bodyPr anchor="b">
            <a:noAutofit/>
          </a:bodyPr>
          <a:lstStyle>
            <a:lvl1pPr marL="0" indent="0">
              <a:buFontTx/>
              <a:buNone/>
              <a:defRPr sz="1800">
                <a:solidFill>
                  <a:schemeClr val="accent1"/>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1941910" y="3886200"/>
            <a:ext cx="6686550" cy="547217"/>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3/11/2026</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3141" y="3683794"/>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398860" y="3737316"/>
            <a:ext cx="584825" cy="273844"/>
          </a:xfrm>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13886358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3/11/2026</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3141" y="535782"/>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30201321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1109" y="470554"/>
            <a:ext cx="1655701" cy="3962863"/>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1941909" y="470554"/>
            <a:ext cx="4857750" cy="39628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3/11/2026</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3141" y="535782"/>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22889830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171450"/>
            <a:ext cx="2138637" cy="4978971"/>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0416" y="-589"/>
            <a:ext cx="1767506" cy="514052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37160" cy="51435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4694" y="468082"/>
            <a:ext cx="6683765" cy="960668"/>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941909" y="1600200"/>
            <a:ext cx="6686550" cy="291465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771210" y="4597828"/>
            <a:ext cx="859712" cy="277797"/>
          </a:xfrm>
          <a:prstGeom prst="rect">
            <a:avLst/>
          </a:prstGeom>
        </p:spPr>
        <p:txBody>
          <a:bodyPr vert="horz" lIns="91440" tIns="45720" rIns="91440" bIns="45720" rtlCol="0" anchor="ctr"/>
          <a:lstStyle>
            <a:lvl1pPr algn="r">
              <a:defRPr sz="675">
                <a:solidFill>
                  <a:schemeClr val="tx1">
                    <a:tint val="75000"/>
                  </a:schemeClr>
                </a:solidFill>
              </a:defRPr>
            </a:lvl1pPr>
          </a:lstStyle>
          <a:p>
            <a:fld id="{1D8BD707-D9CF-40AE-B4C6-C98DA3205C09}" type="datetimeFigureOut">
              <a:rPr lang="en-US" smtClean="0"/>
              <a:t>3/11/2026</a:t>
            </a:fld>
            <a:endParaRPr lang="en-US"/>
          </a:p>
        </p:txBody>
      </p:sp>
      <p:sp>
        <p:nvSpPr>
          <p:cNvPr id="5" name="Footer Placeholder 4"/>
          <p:cNvSpPr>
            <a:spLocks noGrp="1"/>
          </p:cNvSpPr>
          <p:nvPr>
            <p:ph type="ftr" sz="quarter" idx="3"/>
          </p:nvPr>
        </p:nvSpPr>
        <p:spPr>
          <a:xfrm>
            <a:off x="1941910" y="4601856"/>
            <a:ext cx="5714999" cy="273844"/>
          </a:xfrm>
          <a:prstGeom prst="rect">
            <a:avLst/>
          </a:prstGeom>
        </p:spPr>
        <p:txBody>
          <a:bodyPr vert="horz" lIns="91440" tIns="45720" rIns="91440" bIns="45720" rtlCol="0" anchor="ctr"/>
          <a:lstStyle>
            <a:lvl1pPr algn="l">
              <a:defRPr sz="675">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398860" y="590837"/>
            <a:ext cx="584825" cy="273844"/>
          </a:xfrm>
          <a:prstGeom prst="rect">
            <a:avLst/>
          </a:prstGeom>
        </p:spPr>
        <p:txBody>
          <a:bodyPr vert="horz" lIns="91440" tIns="45720" rIns="91440" bIns="45720" rtlCol="0" anchor="ctr"/>
          <a:lstStyle>
            <a:lvl1pPr algn="r">
              <a:defRPr sz="1500">
                <a:solidFill>
                  <a:srgbClr val="FEFFFF"/>
                </a:solidFill>
              </a:defRPr>
            </a:lvl1pPr>
          </a:lstStyle>
          <a:p>
            <a:fld id="{B6F15528-21DE-4FAA-801E-634DDDAF4B2B}" type="slidenum">
              <a:rPr lang="en-US" smtClean="0"/>
              <a:t>‹#›</a:t>
            </a:fld>
            <a:endParaRPr lang="en-US"/>
          </a:p>
        </p:txBody>
      </p:sp>
    </p:spTree>
    <p:extLst>
      <p:ext uri="{BB962C8B-B14F-4D97-AF65-F5344CB8AC3E}">
        <p14:creationId xmlns:p14="http://schemas.microsoft.com/office/powerpoint/2010/main" val="3934863393"/>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 id="2147483681" r:id="rId15"/>
    <p:sldLayoutId id="2147483682" r:id="rId16"/>
  </p:sldLayoutIdLst>
  <p:txStyles>
    <p:titleStyle>
      <a:lvl1pPr algn="l" defTabSz="342900" rtl="0" eaLnBrk="1" latinLnBrk="0" hangingPunct="1">
        <a:spcBef>
          <a:spcPct val="0"/>
        </a:spcBef>
        <a:buNone/>
        <a:defRPr sz="27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7175" indent="-257175" algn="l" defTabSz="342900" rtl="0" eaLnBrk="1" latinLnBrk="0" hangingPunct="1">
        <a:spcBef>
          <a:spcPts val="750"/>
        </a:spcBef>
        <a:spcAft>
          <a:spcPts val="0"/>
        </a:spcAft>
        <a:buClr>
          <a:schemeClr val="accent1"/>
        </a:buClr>
        <a:buFont typeface="Wingdings 3" charset="2"/>
        <a:buChar char=""/>
        <a:defRPr sz="1350" kern="1200">
          <a:solidFill>
            <a:schemeClr val="tx1">
              <a:lumMod val="75000"/>
              <a:lumOff val="25000"/>
            </a:schemeClr>
          </a:solidFill>
          <a:latin typeface="+mn-lt"/>
          <a:ea typeface="+mn-ea"/>
          <a:cs typeface="+mn-cs"/>
        </a:defRPr>
      </a:lvl1pPr>
      <a:lvl2pPr marL="557213" indent="-214313" algn="l" defTabSz="342900" rtl="0" eaLnBrk="1" latinLnBrk="0" hangingPunct="1">
        <a:spcBef>
          <a:spcPts val="75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2pPr>
      <a:lvl3pPr marL="857250" indent="-171450" algn="l" defTabSz="342900" rtl="0" eaLnBrk="1" latinLnBrk="0" hangingPunct="1">
        <a:spcBef>
          <a:spcPts val="750"/>
        </a:spcBef>
        <a:spcAft>
          <a:spcPts val="0"/>
        </a:spcAft>
        <a:buClr>
          <a:schemeClr val="accent1"/>
        </a:buClr>
        <a:buFont typeface="Wingdings 3" charset="2"/>
        <a:buChar char=""/>
        <a:defRPr sz="1050" kern="1200">
          <a:solidFill>
            <a:schemeClr val="tx1">
              <a:lumMod val="75000"/>
              <a:lumOff val="25000"/>
            </a:schemeClr>
          </a:solidFill>
          <a:latin typeface="+mn-lt"/>
          <a:ea typeface="+mn-ea"/>
          <a:cs typeface="+mn-cs"/>
        </a:defRPr>
      </a:lvl3pPr>
      <a:lvl4pPr marL="1200150" indent="-171450" algn="l" defTabSz="342900" rtl="0" eaLnBrk="1" latinLnBrk="0" hangingPunct="1">
        <a:spcBef>
          <a:spcPts val="750"/>
        </a:spcBef>
        <a:spcAft>
          <a:spcPts val="0"/>
        </a:spcAft>
        <a:buClr>
          <a:schemeClr val="accent1"/>
        </a:buClr>
        <a:buFont typeface="Wingdings 3" charset="2"/>
        <a:buChar char=""/>
        <a:defRPr sz="900" kern="1200">
          <a:solidFill>
            <a:schemeClr val="tx1">
              <a:lumMod val="75000"/>
              <a:lumOff val="25000"/>
            </a:schemeClr>
          </a:solidFill>
          <a:latin typeface="+mn-lt"/>
          <a:ea typeface="+mn-ea"/>
          <a:cs typeface="+mn-cs"/>
        </a:defRPr>
      </a:lvl4pPr>
      <a:lvl5pPr marL="1543050" indent="-171450" algn="l" defTabSz="342900" rtl="0" eaLnBrk="1" latinLnBrk="0" hangingPunct="1">
        <a:spcBef>
          <a:spcPts val="750"/>
        </a:spcBef>
        <a:spcAft>
          <a:spcPts val="0"/>
        </a:spcAft>
        <a:buClr>
          <a:schemeClr val="accent1"/>
        </a:buClr>
        <a:buFont typeface="Wingdings 3" charset="2"/>
        <a:buChar char=""/>
        <a:defRPr sz="900" kern="1200">
          <a:solidFill>
            <a:schemeClr val="tx1">
              <a:lumMod val="75000"/>
              <a:lumOff val="25000"/>
            </a:schemeClr>
          </a:solidFill>
          <a:latin typeface="+mn-lt"/>
          <a:ea typeface="+mn-ea"/>
          <a:cs typeface="+mn-cs"/>
        </a:defRPr>
      </a:lvl5pPr>
      <a:lvl6pPr marL="1885950" indent="-171450" algn="l" defTabSz="342900" rtl="0" eaLnBrk="1" latinLnBrk="0" hangingPunct="1">
        <a:spcBef>
          <a:spcPts val="750"/>
        </a:spcBef>
        <a:spcAft>
          <a:spcPts val="0"/>
        </a:spcAft>
        <a:buClr>
          <a:schemeClr val="accent1"/>
        </a:buClr>
        <a:buFont typeface="Wingdings 3" charset="2"/>
        <a:buChar char=""/>
        <a:defRPr sz="900" kern="1200">
          <a:solidFill>
            <a:schemeClr val="tx1">
              <a:lumMod val="75000"/>
              <a:lumOff val="25000"/>
            </a:schemeClr>
          </a:solidFill>
          <a:latin typeface="+mn-lt"/>
          <a:ea typeface="+mn-ea"/>
          <a:cs typeface="+mn-cs"/>
        </a:defRPr>
      </a:lvl6pPr>
      <a:lvl7pPr marL="2228850" indent="-171450" algn="l" defTabSz="342900" rtl="0" eaLnBrk="1" latinLnBrk="0" hangingPunct="1">
        <a:spcBef>
          <a:spcPts val="750"/>
        </a:spcBef>
        <a:spcAft>
          <a:spcPts val="0"/>
        </a:spcAft>
        <a:buClr>
          <a:schemeClr val="accent1"/>
        </a:buClr>
        <a:buFont typeface="Wingdings 3" charset="2"/>
        <a:buChar char=""/>
        <a:defRPr sz="900" kern="1200">
          <a:solidFill>
            <a:schemeClr val="tx1">
              <a:lumMod val="75000"/>
              <a:lumOff val="25000"/>
            </a:schemeClr>
          </a:solidFill>
          <a:latin typeface="+mn-lt"/>
          <a:ea typeface="+mn-ea"/>
          <a:cs typeface="+mn-cs"/>
        </a:defRPr>
      </a:lvl7pPr>
      <a:lvl8pPr marL="2571750" indent="-171450" algn="l" defTabSz="342900" rtl="0" eaLnBrk="1" latinLnBrk="0" hangingPunct="1">
        <a:spcBef>
          <a:spcPts val="750"/>
        </a:spcBef>
        <a:spcAft>
          <a:spcPts val="0"/>
        </a:spcAft>
        <a:buClr>
          <a:schemeClr val="accent1"/>
        </a:buClr>
        <a:buFont typeface="Wingdings 3" charset="2"/>
        <a:buChar char=""/>
        <a:defRPr sz="900" kern="1200">
          <a:solidFill>
            <a:schemeClr val="tx1">
              <a:lumMod val="75000"/>
              <a:lumOff val="25000"/>
            </a:schemeClr>
          </a:solidFill>
          <a:latin typeface="+mn-lt"/>
          <a:ea typeface="+mn-ea"/>
          <a:cs typeface="+mn-cs"/>
        </a:defRPr>
      </a:lvl8pPr>
      <a:lvl9pPr marL="2914650" indent="-171450" algn="l" defTabSz="342900" rtl="0" eaLnBrk="1" latinLnBrk="0" hangingPunct="1">
        <a:spcBef>
          <a:spcPts val="750"/>
        </a:spcBef>
        <a:spcAft>
          <a:spcPts val="0"/>
        </a:spcAft>
        <a:buClr>
          <a:schemeClr val="accent1"/>
        </a:buClr>
        <a:buFont typeface="Wingdings 3" charset="2"/>
        <a:buChar char=""/>
        <a:defRPr sz="900" kern="1200">
          <a:solidFill>
            <a:schemeClr val="tx1">
              <a:lumMod val="75000"/>
              <a:lumOff val="25000"/>
            </a:schemeClr>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hi.wikipedia.org/wiki/%E0%A4%B8%E0%A4%B9%E0%A4%B8%E0%A5%8D%E0%A4%B0%E0%A4%BE%E0%A4%AC%E0%A5%8D%E0%A4%A6%E0%A5%80_%E0%A4%B5%E0%A4%BF%E0%A4%95%E0%A4%BE%E0%A4%B8_%E0%A4%B2%E0%A4%95%E0%A5%8D%E0%A4%B7%E0%A5%8D%E0%A4%AF" TargetMode="Externa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hyperlink" Target="../../&#2360;&#2361;&#2360;&#2381;&#2352;&#2366;&#2348;&#2381;&#2342;&#2367;%20&#2357;&#2367;&#2325;&#2366;&#2360;%20&#2354;&#2325;&#2381;&#2359;&#2381;&#2351;&#2379;&#2306;%20&#2360;&#2375;%20&#2360;&#2306;&#2348;&#2344;&#2381;&#2343;&#2367;&#2340;%20&#2346;&#2381;&#2352;&#2358;&#2381;&#2344;%20JAN%202026.docx"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hyperlink" Target="https://hi.wikipedia.org/wiki/%E0%A4%AA%E0%A5%83%E0%A4%A5%E0%A5%8D%E0%A4%B5%E0%A5%80_%E0%A4%B8%E0%A4%AE%E0%A5%8D%E0%A4%AE%E0%A5%87%E0%A4%B2%E0%A4%A8" TargetMode="External"/><Relationship Id="rId7" Type="http://schemas.openxmlformats.org/officeDocument/2006/relationships/hyperlink" Target="https://hi.wikipedia.org/wiki/%E0%A4%A7%E0%A4%BE%E0%A4%B0%E0%A4%A3%E0%A5%80%E0%A4%AF_%E0%A4%B5%E0%A4%BF%E0%A4%95%E0%A4%BE%E0%A4%B8" TargetMode="External"/><Relationship Id="rId2" Type="http://schemas.openxmlformats.org/officeDocument/2006/relationships/hyperlink" Target="https://hi.wikipedia.org/wiki/%E0%A4%B8%E0%A4%B9%E0%A4%B8%E0%A5%8D%E0%A4%B0%E0%A4%BE%E0%A4%AC%E0%A5%8D%E0%A4%A6%E0%A5%80_%E0%A4%B5%E0%A4%BF%E0%A4%95%E0%A4%BE%E0%A4%B8_%E0%A4%B2%E0%A4%95%E0%A5%8D%E0%A4%B7%E0%A5%8D%E0%A4%AF" TargetMode="External"/><Relationship Id="rId1" Type="http://schemas.openxmlformats.org/officeDocument/2006/relationships/slideLayout" Target="../slideLayouts/slideLayout2.xml"/><Relationship Id="rId6" Type="http://schemas.openxmlformats.org/officeDocument/2006/relationships/hyperlink" Target="https://hi.wikipedia.org/wiki/%E0%A4%95%E0%A5%8D%E0%A4%AF%E0%A5%8B%E0%A4%9F%E0%A5%8B_%E0%A4%AA%E0%A5%8D%E0%A4%B0%E0%A5%8B%E0%A4%9F%E0%A5%8B%E0%A4%95%E0%A5%89%E0%A4%B2" TargetMode="External"/><Relationship Id="rId5" Type="http://schemas.openxmlformats.org/officeDocument/2006/relationships/hyperlink" Target="https://hi.wikipedia.org/wiki/%E0%A4%B0%E0%A4%BF%E0%A4%AF%E0%A5%8B_%E0%A4%A1%E0%A4%BF_%E0%A4%9C%E0%A5%87%E0%A4%A8%E0%A5%87%E0%A4%B0%E0%A5%8B" TargetMode="External"/><Relationship Id="rId4" Type="http://schemas.openxmlformats.org/officeDocument/2006/relationships/hyperlink" Target="https://hi.wikipedia.org/wiki/%E0%A4%AC%E0%A5%8D%E0%A4%B0%E0%A4%BE%E0%A4%9C%E0%A4%BC%E0%A5%80%E0%A4%B2" TargetMode="External"/></Relationships>
</file>

<file path=ppt/slides/_rels/slide5.xml.rels><?xml version="1.0" encoding="UTF-8" standalone="yes"?>
<Relationships xmlns="http://schemas.openxmlformats.org/package/2006/relationships"><Relationship Id="rId2" Type="http://schemas.openxmlformats.org/officeDocument/2006/relationships/hyperlink" Target="https://hi.wikipedia.org/wiki/%E0%A4%B8%E0%A4%B9%E0%A4%B8%E0%A5%8D%E0%A4%B0%E0%A4%BE%E0%A4%AC%E0%A5%8D%E0%A4%A6%E0%A5%80_%E0%A4%B5%E0%A4%BF%E0%A4%95%E0%A4%BE%E0%A4%B8_%E0%A4%B2%E0%A4%95%E0%A5%8D%E0%A4%B7%E0%A5%8D%E0%A4%AF"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hi.wikipedia.org/wiki/%E0%A4%B8%E0%A4%B9%E0%A4%B8%E0%A5%8D%E0%A4%B0%E0%A4%BE%E0%A4%AC%E0%A5%8D%E0%A4%A6%E0%A5%80_%E0%A4%B5%E0%A4%BF%E0%A4%95%E0%A4%BE%E0%A4%B8_%E0%A4%B2%E0%A4%95%E0%A5%8D%E0%A4%B7%E0%A5%8D%E0%A4%AF"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hi.wikipedia.org/wiki/%E0%A4%B8%E0%A4%B9%E0%A4%B8%E0%A5%8D%E0%A4%B0%E0%A4%BE%E0%A4%AC%E0%A5%8D%E0%A4%A6%E0%A5%80_%E0%A4%B5%E0%A4%BF%E0%A4%95%E0%A4%BE%E0%A4%B8_%E0%A4%B2%E0%A4%95%E0%A5%8D%E0%A4%B7%E0%A5%8D%E0%A4%AF" TargetMode="External"/><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2E45AEAE-2A33-464E-98C4-EDBC903F39EF}"/>
              </a:ext>
            </a:extLst>
          </p:cNvPr>
          <p:cNvGrpSpPr/>
          <p:nvPr/>
        </p:nvGrpSpPr>
        <p:grpSpPr>
          <a:xfrm>
            <a:off x="2495924" y="3790950"/>
            <a:ext cx="4456952" cy="1046441"/>
            <a:chOff x="2144386" y="3715703"/>
            <a:chExt cx="4456952" cy="1046441"/>
          </a:xfrm>
        </p:grpSpPr>
        <p:sp>
          <p:nvSpPr>
            <p:cNvPr id="4" name="object 4"/>
            <p:cNvSpPr txBox="1"/>
            <p:nvPr/>
          </p:nvSpPr>
          <p:spPr>
            <a:xfrm>
              <a:off x="3276600" y="3715703"/>
              <a:ext cx="3324738" cy="1046440"/>
            </a:xfrm>
            <a:prstGeom prst="rect">
              <a:avLst/>
            </a:prstGeom>
            <a:solidFill>
              <a:srgbClr val="E36C09">
                <a:alpha val="19999"/>
              </a:srgbClr>
            </a:solidFill>
          </p:spPr>
          <p:txBody>
            <a:bodyPr vert="horz" wrap="square" lIns="0" tIns="30480" rIns="0" bIns="0" rtlCol="0">
              <a:spAutoFit/>
            </a:bodyPr>
            <a:lstStyle/>
            <a:p>
              <a:pPr algn="ctr"/>
              <a:r>
                <a:rPr lang="en-US" b="1" dirty="0"/>
                <a:t>A Presentation By:</a:t>
              </a:r>
            </a:p>
            <a:p>
              <a:pPr algn="ctr"/>
              <a:r>
                <a:rPr lang="en-US" sz="2800" b="1" dirty="0"/>
                <a:t>Om Prakash</a:t>
              </a:r>
            </a:p>
            <a:p>
              <a:pPr algn="ctr"/>
              <a:r>
                <a:rPr lang="en-US" sz="2000" b="1" dirty="0"/>
                <a:t>Faculty BIPARD</a:t>
              </a:r>
            </a:p>
          </p:txBody>
        </p:sp>
        <p:pic>
          <p:nvPicPr>
            <p:cNvPr id="6" name="Picture 5">
              <a:extLst>
                <a:ext uri="{FF2B5EF4-FFF2-40B4-BE49-F238E27FC236}">
                  <a16:creationId xmlns:a16="http://schemas.microsoft.com/office/drawing/2014/main" id="{80A87A88-F44C-4414-B08E-7D59B2B1969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8395" t="30742" r="40123" b="15366"/>
            <a:stretch/>
          </p:blipFill>
          <p:spPr>
            <a:xfrm>
              <a:off x="2144386" y="3715704"/>
              <a:ext cx="1168500" cy="1046440"/>
            </a:xfrm>
            <a:prstGeom prst="rect">
              <a:avLst/>
            </a:prstGeom>
          </p:spPr>
        </p:pic>
      </p:grpSp>
      <p:sp>
        <p:nvSpPr>
          <p:cNvPr id="7" name="Rectangle 6">
            <a:extLst>
              <a:ext uri="{FF2B5EF4-FFF2-40B4-BE49-F238E27FC236}">
                <a16:creationId xmlns:a16="http://schemas.microsoft.com/office/drawing/2014/main" id="{1C8E0E44-A6C9-4B6B-85D2-9C0C38ADDA53}"/>
              </a:ext>
            </a:extLst>
          </p:cNvPr>
          <p:cNvSpPr/>
          <p:nvPr/>
        </p:nvSpPr>
        <p:spPr>
          <a:xfrm>
            <a:off x="728640" y="197435"/>
            <a:ext cx="7686720" cy="923330"/>
          </a:xfrm>
          <a:prstGeom prst="rect">
            <a:avLst/>
          </a:prstGeom>
          <a:noFill/>
        </p:spPr>
        <p:txBody>
          <a:bodyPr wrap="none" lIns="91440" tIns="45720" rIns="91440" bIns="45720">
            <a:spAutoFit/>
          </a:bodyPr>
          <a:lstStyle/>
          <a:p>
            <a:pPr algn="ctr"/>
            <a:r>
              <a:rPr lang="en-US" sz="5400" b="1" dirty="0">
                <a:solidFill>
                  <a:srgbClr val="002060"/>
                </a:solidFill>
                <a:hlinkClick r:id="rId3">
                  <a:extLst>
                    <a:ext uri="{A12FA001-AC4F-418D-AE19-62706E023703}">
                      <ahyp:hlinkClr xmlns:ahyp="http://schemas.microsoft.com/office/drawing/2018/hyperlinkcolor" val="tx"/>
                    </a:ext>
                  </a:extLst>
                </a:hlinkClick>
              </a:rPr>
              <a:t>MDG to LSDG Via SDG</a:t>
            </a:r>
            <a:endParaRPr lang="hi-IN" sz="5400" b="1" dirty="0">
              <a:solidFill>
                <a:srgbClr val="002060"/>
              </a:solidFill>
              <a:hlinkClick r:id="rId3">
                <a:extLst>
                  <a:ext uri="{A12FA001-AC4F-418D-AE19-62706E023703}">
                    <ahyp:hlinkClr xmlns:ahyp="http://schemas.microsoft.com/office/drawing/2018/hyperlinkcolor" val="tx"/>
                  </a:ext>
                </a:extLst>
              </a:hlinkClick>
            </a:endParaRPr>
          </a:p>
        </p:txBody>
      </p:sp>
      <p:grpSp>
        <p:nvGrpSpPr>
          <p:cNvPr id="8" name="Group 7">
            <a:extLst>
              <a:ext uri="{FF2B5EF4-FFF2-40B4-BE49-F238E27FC236}">
                <a16:creationId xmlns:a16="http://schemas.microsoft.com/office/drawing/2014/main" id="{DAA9FE0B-2EA6-4F2D-8B97-0D8F178DA18B}"/>
              </a:ext>
            </a:extLst>
          </p:cNvPr>
          <p:cNvGrpSpPr/>
          <p:nvPr/>
        </p:nvGrpSpPr>
        <p:grpSpPr>
          <a:xfrm>
            <a:off x="1447800" y="1276350"/>
            <a:ext cx="6629400" cy="2495550"/>
            <a:chOff x="1447800" y="1276350"/>
            <a:chExt cx="6629400" cy="2495550"/>
          </a:xfrm>
        </p:grpSpPr>
        <p:pic>
          <p:nvPicPr>
            <p:cNvPr id="2" name="Picture 1"/>
            <p:cNvPicPr>
              <a:picLocks noChangeAspect="1"/>
            </p:cNvPicPr>
            <p:nvPr/>
          </p:nvPicPr>
          <p:blipFill>
            <a:blip r:embed="rId4"/>
            <a:stretch>
              <a:fillRect/>
            </a:stretch>
          </p:blipFill>
          <p:spPr>
            <a:xfrm>
              <a:off x="1447800" y="1800225"/>
              <a:ext cx="1772920" cy="144779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026" name="Picture 2" descr="Roadmap for Localization of SDGs ...">
              <a:extLst>
                <a:ext uri="{FF2B5EF4-FFF2-40B4-BE49-F238E27FC236}">
                  <a16:creationId xmlns:a16="http://schemas.microsoft.com/office/drawing/2014/main" id="{F894D604-5C93-4137-8BAC-07E28F191BA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62350" y="1557338"/>
              <a:ext cx="2019300" cy="202882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ustainable Development Goals ...">
              <a:extLst>
                <a:ext uri="{FF2B5EF4-FFF2-40B4-BE49-F238E27FC236}">
                  <a16:creationId xmlns:a16="http://schemas.microsoft.com/office/drawing/2014/main" id="{26214499-A330-40AC-A153-A99EB9EED86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81650" y="1276350"/>
              <a:ext cx="2495550" cy="249555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gr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CF830AD-8684-406A-AEDB-C625F356CA15}"/>
              </a:ext>
            </a:extLst>
          </p:cNvPr>
          <p:cNvSpPr/>
          <p:nvPr/>
        </p:nvSpPr>
        <p:spPr>
          <a:xfrm>
            <a:off x="2590800" y="1809750"/>
            <a:ext cx="3262433" cy="923330"/>
          </a:xfrm>
          <a:prstGeom prst="rect">
            <a:avLst/>
          </a:prstGeom>
          <a:noFill/>
        </p:spPr>
        <p:txBody>
          <a:bodyPr wrap="none" lIns="91440" tIns="45720" rIns="91440" bIns="45720">
            <a:spAutoFit/>
          </a:bodyPr>
          <a:lstStyle/>
          <a:p>
            <a:pPr algn="ctr"/>
            <a:r>
              <a:rPr lang="en-US"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hlinkClick r:id="rId2" action="ppaction://hlinkfile"/>
              </a:rPr>
              <a:t>Test Time</a:t>
            </a:r>
            <a:endParaRPr lang="en-US"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Tree>
    <p:extLst>
      <p:ext uri="{BB962C8B-B14F-4D97-AF65-F5344CB8AC3E}">
        <p14:creationId xmlns:p14="http://schemas.microsoft.com/office/powerpoint/2010/main" val="35317882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210000269"/>
              </p:ext>
            </p:extLst>
          </p:nvPr>
        </p:nvGraphicFramePr>
        <p:xfrm>
          <a:off x="1524000" y="59055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0315437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3000" fill="hold"/>
                                        <p:tgtEl>
                                          <p:spTgt spid="4"/>
                                        </p:tgtEl>
                                        <p:attrNameLst>
                                          <p:attrName>ppt_x</p:attrName>
                                        </p:attrNameLst>
                                      </p:cBhvr>
                                      <p:tavLst>
                                        <p:tav tm="0">
                                          <p:val>
                                            <p:strVal val="0-#ppt_w/2"/>
                                          </p:val>
                                        </p:tav>
                                        <p:tav tm="100000">
                                          <p:val>
                                            <p:strVal val="#ppt_x"/>
                                          </p:val>
                                        </p:tav>
                                      </p:tavLst>
                                    </p:anim>
                                    <p:anim calcmode="lin" valueType="num">
                                      <p:cBhvr additive="base">
                                        <p:cTn id="8" dur="30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0"/>
            <a:ext cx="6683765" cy="960668"/>
          </a:xfrm>
        </p:spPr>
        <p:txBody>
          <a:bodyPr/>
          <a:lstStyle/>
          <a:p>
            <a:r>
              <a:rPr lang="hi-IN" sz="2800" dirty="0">
                <a:hlinkClick r:id="rId2"/>
              </a:rPr>
              <a:t>सहस्राब्दी विकास लक्ष्य</a:t>
            </a:r>
            <a:endParaRPr lang="en-US" dirty="0"/>
          </a:p>
        </p:txBody>
      </p:sp>
      <p:sp>
        <p:nvSpPr>
          <p:cNvPr id="5" name="Content Placeholder 4"/>
          <p:cNvSpPr>
            <a:spLocks noGrp="1"/>
          </p:cNvSpPr>
          <p:nvPr>
            <p:ph idx="1"/>
          </p:nvPr>
        </p:nvSpPr>
        <p:spPr>
          <a:xfrm>
            <a:off x="1143000" y="508257"/>
            <a:ext cx="7467600" cy="2833217"/>
          </a:xfrm>
        </p:spPr>
        <p:txBody>
          <a:bodyPr>
            <a:noAutofit/>
          </a:bodyPr>
          <a:lstStyle/>
          <a:p>
            <a:pPr>
              <a:lnSpc>
                <a:spcPct val="200000"/>
              </a:lnSpc>
            </a:pPr>
            <a:r>
              <a:rPr lang="hi-IN" sz="1400" b="1" dirty="0">
                <a:solidFill>
                  <a:schemeClr val="tx1"/>
                </a:solidFill>
                <a:hlinkClick r:id="rId3" tooltip="पृथ्वी सम्मेलन"/>
              </a:rPr>
              <a:t>पृथ्वी सम्मेलन</a:t>
            </a:r>
            <a:r>
              <a:rPr lang="hi-IN" sz="1400" dirty="0">
                <a:solidFill>
                  <a:schemeClr val="tx1"/>
                </a:solidFill>
              </a:rPr>
              <a:t> - यह सम्मेलन </a:t>
            </a:r>
            <a:r>
              <a:rPr lang="hi-IN" sz="1400" dirty="0">
                <a:solidFill>
                  <a:schemeClr val="tx1"/>
                </a:solidFill>
                <a:hlinkClick r:id="rId4" tooltip="ब्राज़ील"/>
              </a:rPr>
              <a:t>ब्राजील</a:t>
            </a:r>
            <a:r>
              <a:rPr lang="hi-IN" sz="1400" dirty="0">
                <a:solidFill>
                  <a:schemeClr val="tx1"/>
                </a:solidFill>
              </a:rPr>
              <a:t> के </a:t>
            </a:r>
            <a:r>
              <a:rPr lang="hi-IN" sz="1400" dirty="0">
                <a:solidFill>
                  <a:schemeClr val="tx1"/>
                </a:solidFill>
                <a:hlinkClick r:id="rId5" tooltip="रियो डि जेनेरो"/>
              </a:rPr>
              <a:t>रियो डी जनेरियो</a:t>
            </a:r>
            <a:r>
              <a:rPr lang="hi-IN" sz="1400" dirty="0">
                <a:solidFill>
                  <a:schemeClr val="tx1"/>
                </a:solidFill>
              </a:rPr>
              <a:t> शहर में 1992 में हुआ था। ठीक इसके 20 वर्ष बाद रियो में ही 2012 में </a:t>
            </a:r>
            <a:r>
              <a:rPr lang="en-US" sz="1400" dirty="0">
                <a:solidFill>
                  <a:schemeClr val="tx1"/>
                </a:solidFill>
              </a:rPr>
              <a:t>RIO+20 </a:t>
            </a:r>
            <a:r>
              <a:rPr lang="hi-IN" sz="1400" dirty="0">
                <a:solidFill>
                  <a:schemeClr val="tx1"/>
                </a:solidFill>
              </a:rPr>
              <a:t>के नाम से सम्मेलन हुआ जहां यह तय हुआ कि </a:t>
            </a:r>
            <a:r>
              <a:rPr lang="hi-IN" sz="1400" dirty="0">
                <a:solidFill>
                  <a:schemeClr val="tx1"/>
                </a:solidFill>
                <a:hlinkClick r:id="rId6" tooltip="क्योटो प्रोटोकॉल"/>
              </a:rPr>
              <a:t>क्योटो प्रोटोकॉल</a:t>
            </a:r>
            <a:r>
              <a:rPr lang="hi-IN" sz="1400" dirty="0">
                <a:solidFill>
                  <a:schemeClr val="tx1"/>
                </a:solidFill>
              </a:rPr>
              <a:t> को 2020 तक ही जारी रखेंगे और 2020 के बाद क्या करना है, यह 2015 के पेरिस सम्मेलन में सभी देशो को तय करके रखना है। इस सम्मेलन में यह भी तय हुआ कि संधारणीय विकास लक्ष्य जैसी कोई चीज लेकर आएंगे। </a:t>
            </a:r>
          </a:p>
          <a:p>
            <a:pPr>
              <a:lnSpc>
                <a:spcPct val="200000"/>
              </a:lnSpc>
            </a:pPr>
            <a:r>
              <a:rPr lang="hi-IN" sz="1400" dirty="0">
                <a:solidFill>
                  <a:schemeClr val="tx1"/>
                </a:solidFill>
              </a:rPr>
              <a:t>सितंबर 2015 को संयुक्त राष्ट्र सस्टेनेबल डेवलपमेंट सम्मेलन में 17 सस्टेनेबल डेवलपमेंट गोल को अपनाया गया जिसको शुरू करने की तिथि 1 जनवरी 2016 है तथा गोल को प्राप्त करने की अंतिम तिथि 2030 तक है। धारणीय विकास लक्ष्य में एसोसिएटेड टारगेट की संख्या 169 है।</a:t>
            </a:r>
            <a:endParaRPr lang="en-US" sz="1400" dirty="0">
              <a:solidFill>
                <a:schemeClr val="tx1"/>
              </a:solidFill>
            </a:endParaRPr>
          </a:p>
          <a:p>
            <a:pPr>
              <a:lnSpc>
                <a:spcPct val="200000"/>
              </a:lnSpc>
            </a:pPr>
            <a:r>
              <a:rPr lang="hi-IN" sz="1200" dirty="0">
                <a:solidFill>
                  <a:schemeClr val="tx1"/>
                </a:solidFill>
              </a:rPr>
              <a:t>1987 में पर्यावरण और विकास पर सुझाव देने हेतु गठित आयोग जिसका नाम ब्रन्टलैण्ड आयोग (</a:t>
            </a:r>
            <a:r>
              <a:rPr lang="en-US" sz="1200" dirty="0">
                <a:solidFill>
                  <a:schemeClr val="tx1"/>
                </a:solidFill>
              </a:rPr>
              <a:t>Brundtland Commission) </a:t>
            </a:r>
            <a:r>
              <a:rPr lang="hi-IN" sz="1200" dirty="0">
                <a:solidFill>
                  <a:schemeClr val="tx1"/>
                </a:solidFill>
              </a:rPr>
              <a:t>था, ने सबसे पहले </a:t>
            </a:r>
            <a:r>
              <a:rPr lang="hi-IN" sz="1200" dirty="0">
                <a:solidFill>
                  <a:schemeClr val="tx1"/>
                </a:solidFill>
                <a:hlinkClick r:id="rId7" tooltip="धारणीय विकास"/>
              </a:rPr>
              <a:t>धारणीय विकास</a:t>
            </a:r>
            <a:r>
              <a:rPr lang="hi-IN" sz="1200" dirty="0">
                <a:solidFill>
                  <a:schemeClr val="tx1"/>
                </a:solidFill>
              </a:rPr>
              <a:t> (सस्टेनेबल डेवलपमेंट ) की परिभाषा दी।</a:t>
            </a:r>
            <a:endParaRPr lang="en-US" sz="1200" dirty="0">
              <a:solidFill>
                <a:schemeClr val="tx1"/>
              </a:solidFill>
            </a:endParaRPr>
          </a:p>
          <a:p>
            <a:pPr>
              <a:lnSpc>
                <a:spcPct val="150000"/>
              </a:lnSpc>
            </a:pPr>
            <a:endParaRPr lang="hi-IN" sz="1550" dirty="0">
              <a:solidFill>
                <a:schemeClr val="tx1"/>
              </a:solidFill>
            </a:endParaRPr>
          </a:p>
          <a:p>
            <a:pPr>
              <a:lnSpc>
                <a:spcPct val="150000"/>
              </a:lnSpc>
            </a:pPr>
            <a:endParaRPr lang="en-US" sz="1550" dirty="0">
              <a:solidFill>
                <a:schemeClr val="tx1"/>
              </a:solidFill>
            </a:endParaRPr>
          </a:p>
        </p:txBody>
      </p:sp>
    </p:spTree>
    <p:extLst>
      <p:ext uri="{BB962C8B-B14F-4D97-AF65-F5344CB8AC3E}">
        <p14:creationId xmlns:p14="http://schemas.microsoft.com/office/powerpoint/2010/main" val="66343890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iterate type="wd">
                                    <p:tmPct val="10000"/>
                                  </p:iterate>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arn(inVertical)">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iterate type="wd">
                                    <p:tmPct val="10000"/>
                                  </p:iterate>
                                  <p:childTnLst>
                                    <p:set>
                                      <p:cBhvr>
                                        <p:cTn id="16" dur="1" fill="hold">
                                          <p:stCondLst>
                                            <p:cond delay="0"/>
                                          </p:stCondLst>
                                        </p:cTn>
                                        <p:tgtEl>
                                          <p:spTgt spid="5">
                                            <p:txEl>
                                              <p:pRg st="1" end="1"/>
                                            </p:txEl>
                                          </p:spTgt>
                                        </p:tgtEl>
                                        <p:attrNameLst>
                                          <p:attrName>style.visibility</p:attrName>
                                        </p:attrNameLst>
                                      </p:cBhvr>
                                      <p:to>
                                        <p:strVal val="visible"/>
                                      </p:to>
                                    </p:set>
                                    <p:animEffect transition="in" filter="barn(inVertical)">
                                      <p:cBhvr>
                                        <p:cTn id="17" dur="50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iterate type="wd">
                                    <p:tmPct val="10000"/>
                                  </p:iterate>
                                  <p:childTnLst>
                                    <p:set>
                                      <p:cBhvr>
                                        <p:cTn id="21" dur="1" fill="hold">
                                          <p:stCondLst>
                                            <p:cond delay="0"/>
                                          </p:stCondLst>
                                        </p:cTn>
                                        <p:tgtEl>
                                          <p:spTgt spid="5">
                                            <p:txEl>
                                              <p:pRg st="2" end="2"/>
                                            </p:txEl>
                                          </p:spTgt>
                                        </p:tgtEl>
                                        <p:attrNameLst>
                                          <p:attrName>style.visibility</p:attrName>
                                        </p:attrNameLst>
                                      </p:cBhvr>
                                      <p:to>
                                        <p:strVal val="visible"/>
                                      </p:to>
                                    </p:set>
                                    <p:animEffect transition="in" filter="barn(inVertical)">
                                      <p:cBhvr>
                                        <p:cTn id="22"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0"/>
            <a:ext cx="6683765" cy="960668"/>
          </a:xfrm>
        </p:spPr>
        <p:txBody>
          <a:bodyPr/>
          <a:lstStyle/>
          <a:p>
            <a:r>
              <a:rPr lang="hi-IN" sz="2800" dirty="0">
                <a:hlinkClick r:id="rId2"/>
              </a:rPr>
              <a:t>सहस्राब्दी विकास लक्ष्य</a:t>
            </a:r>
            <a:endParaRPr lang="en-US" dirty="0"/>
          </a:p>
        </p:txBody>
      </p:sp>
      <p:sp>
        <p:nvSpPr>
          <p:cNvPr id="5" name="Content Placeholder 4"/>
          <p:cNvSpPr>
            <a:spLocks noGrp="1"/>
          </p:cNvSpPr>
          <p:nvPr>
            <p:ph idx="1"/>
          </p:nvPr>
        </p:nvSpPr>
        <p:spPr>
          <a:xfrm>
            <a:off x="1155230" y="590550"/>
            <a:ext cx="7996844" cy="2833217"/>
          </a:xfrm>
        </p:spPr>
        <p:txBody>
          <a:bodyPr>
            <a:noAutofit/>
          </a:bodyPr>
          <a:lstStyle/>
          <a:p>
            <a:pPr>
              <a:lnSpc>
                <a:spcPct val="200000"/>
              </a:lnSpc>
            </a:pPr>
            <a:r>
              <a:rPr lang="hi-IN" sz="1400" b="1" dirty="0">
                <a:solidFill>
                  <a:schemeClr val="tx1"/>
                </a:solidFill>
                <a:hlinkClick r:id="rId2" tooltip="सहस्राब्दी विकास लक्ष्य"/>
              </a:rPr>
              <a:t>सहस्राब्दी विकास लक्ष्य</a:t>
            </a:r>
            <a:r>
              <a:rPr lang="hi-IN" sz="1400" dirty="0">
                <a:solidFill>
                  <a:schemeClr val="tx1"/>
                </a:solidFill>
              </a:rPr>
              <a:t> ( मिलेनियम डेवलपमेंट गोल/</a:t>
            </a:r>
            <a:r>
              <a:rPr lang="en-US" sz="1400" dirty="0">
                <a:solidFill>
                  <a:schemeClr val="tx1"/>
                </a:solidFill>
              </a:rPr>
              <a:t>MDG)- </a:t>
            </a:r>
            <a:r>
              <a:rPr lang="hi-IN" sz="1400" dirty="0">
                <a:solidFill>
                  <a:schemeClr val="tx1"/>
                </a:solidFill>
              </a:rPr>
              <a:t>सन 2000 में संयुक्त राष्ट्रसंघ के जनरल असेंबली की बैठक हुई। वहां उन्होंने सहस्राब्दी विकास लक्ष्य का प्रस्ताव पारित किया। इन लक्ष्यों को 2015 तक प्राप्त कर लेना था। इसमें 8 लक्ष्य थे तथा 'एसोसिएटेड टारगेट' की संख्या 18 थी।</a:t>
            </a:r>
          </a:p>
          <a:p>
            <a:pPr>
              <a:lnSpc>
                <a:spcPct val="200000"/>
              </a:lnSpc>
            </a:pPr>
            <a:r>
              <a:rPr lang="hi-IN" sz="1400" dirty="0">
                <a:solidFill>
                  <a:schemeClr val="tx1"/>
                </a:solidFill>
              </a:rPr>
              <a:t>इकनोमिक सर्वे के अनुसार </a:t>
            </a:r>
            <a:r>
              <a:rPr lang="en-US" sz="1400" dirty="0">
                <a:solidFill>
                  <a:schemeClr val="tx1"/>
                </a:solidFill>
              </a:rPr>
              <a:t>SDG </a:t>
            </a:r>
            <a:r>
              <a:rPr lang="hi-IN" sz="1400" dirty="0">
                <a:solidFill>
                  <a:schemeClr val="tx1"/>
                </a:solidFill>
              </a:rPr>
              <a:t>में 17 गोल और 169 एसोसिएटेड टारगेट हैं जिन को पूरा करने के लिए काफी सारा पैसा चाहिए होगा। अतः 2030 तक सभी लक्ष्य पूरे हो जाएं ऐसा संभव नहीं है। इसलिए हम प्राथमिकता के आधार पर लक्ष्यों को पूरा करेंगे।</a:t>
            </a:r>
          </a:p>
          <a:p>
            <a:pPr>
              <a:lnSpc>
                <a:spcPct val="200000"/>
              </a:lnSpc>
            </a:pPr>
            <a:r>
              <a:rPr lang="hi-IN" sz="1400" dirty="0">
                <a:solidFill>
                  <a:schemeClr val="tx1"/>
                </a:solidFill>
              </a:rPr>
              <a:t>2016 के बजट में धारणीय विकास लक्ष्य को पूरा करने के लिए राष्ट्रीय ग्राम स्वराज अभियान नामक योजना लाई गई। जिसके तहत सरकार ने 655 करोड रुपए दिए। इसके तहत पंचायती राज संस्थाओं के गवर्नेंस संरचना को सुधारा जायेगा।</a:t>
            </a:r>
          </a:p>
          <a:p>
            <a:pPr>
              <a:lnSpc>
                <a:spcPct val="200000"/>
              </a:lnSpc>
            </a:pPr>
            <a:endParaRPr lang="en-US" sz="1400" dirty="0">
              <a:solidFill>
                <a:schemeClr val="tx1"/>
              </a:solidFill>
            </a:endParaRPr>
          </a:p>
        </p:txBody>
      </p:sp>
    </p:spTree>
    <p:extLst>
      <p:ext uri="{BB962C8B-B14F-4D97-AF65-F5344CB8AC3E}">
        <p14:creationId xmlns:p14="http://schemas.microsoft.com/office/powerpoint/2010/main" val="179339209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iterate type="wd">
                                    <p:tmPct val="10000"/>
                                  </p:iterate>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arn(inVertical)">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iterate type="wd">
                                    <p:tmPct val="10000"/>
                                  </p:iterate>
                                  <p:childTnLst>
                                    <p:set>
                                      <p:cBhvr>
                                        <p:cTn id="16" dur="1" fill="hold">
                                          <p:stCondLst>
                                            <p:cond delay="0"/>
                                          </p:stCondLst>
                                        </p:cTn>
                                        <p:tgtEl>
                                          <p:spTgt spid="5">
                                            <p:txEl>
                                              <p:pRg st="1" end="1"/>
                                            </p:txEl>
                                          </p:spTgt>
                                        </p:tgtEl>
                                        <p:attrNameLst>
                                          <p:attrName>style.visibility</p:attrName>
                                        </p:attrNameLst>
                                      </p:cBhvr>
                                      <p:to>
                                        <p:strVal val="visible"/>
                                      </p:to>
                                    </p:set>
                                    <p:animEffect transition="in" filter="barn(inVertical)">
                                      <p:cBhvr>
                                        <p:cTn id="17" dur="50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iterate type="wd">
                                    <p:tmPct val="10000"/>
                                  </p:iterate>
                                  <p:childTnLst>
                                    <p:set>
                                      <p:cBhvr>
                                        <p:cTn id="21" dur="1" fill="hold">
                                          <p:stCondLst>
                                            <p:cond delay="0"/>
                                          </p:stCondLst>
                                        </p:cTn>
                                        <p:tgtEl>
                                          <p:spTgt spid="5">
                                            <p:txEl>
                                              <p:pRg st="2" end="2"/>
                                            </p:txEl>
                                          </p:spTgt>
                                        </p:tgtEl>
                                        <p:attrNameLst>
                                          <p:attrName>style.visibility</p:attrName>
                                        </p:attrNameLst>
                                      </p:cBhvr>
                                      <p:to>
                                        <p:strVal val="visible"/>
                                      </p:to>
                                    </p:set>
                                    <p:animEffect transition="in" filter="barn(inVertical)">
                                      <p:cBhvr>
                                        <p:cTn id="22"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0"/>
            <a:ext cx="6683765" cy="960668"/>
          </a:xfrm>
        </p:spPr>
        <p:txBody>
          <a:bodyPr/>
          <a:lstStyle/>
          <a:p>
            <a:r>
              <a:rPr lang="hi-IN" sz="2800" dirty="0">
                <a:hlinkClick r:id="rId2"/>
              </a:rPr>
              <a:t>सहस्राब्दी विकास लक्ष्य</a:t>
            </a:r>
            <a:endParaRPr lang="en-US" dirty="0"/>
          </a:p>
        </p:txBody>
      </p:sp>
      <p:sp>
        <p:nvSpPr>
          <p:cNvPr id="3" name="Content Placeholder 2"/>
          <p:cNvSpPr>
            <a:spLocks noGrp="1"/>
          </p:cNvSpPr>
          <p:nvPr>
            <p:ph idx="1"/>
          </p:nvPr>
        </p:nvSpPr>
        <p:spPr>
          <a:xfrm>
            <a:off x="1295400" y="666750"/>
            <a:ext cx="7467600" cy="2833217"/>
          </a:xfrm>
        </p:spPr>
        <p:txBody>
          <a:bodyPr>
            <a:noAutofit/>
          </a:bodyPr>
          <a:lstStyle/>
          <a:p>
            <a:pPr>
              <a:lnSpc>
                <a:spcPct val="150000"/>
              </a:lnSpc>
            </a:pPr>
            <a:r>
              <a:rPr lang="hi-IN" sz="1600" dirty="0"/>
              <a:t>मिलेनियम डेवलपमेंट गोल्स क्यों?</a:t>
            </a:r>
          </a:p>
          <a:p>
            <a:pPr marL="0" indent="0">
              <a:lnSpc>
                <a:spcPct val="150000"/>
              </a:lnSpc>
              <a:buNone/>
            </a:pPr>
            <a:r>
              <a:rPr lang="hi-IN" sz="1600" dirty="0"/>
              <a:t>सितंबर 2000 में हस्ताक्षरित संयुक्त राष्ट्र सहस्राब्दी घोषणा, दुनिया के नेताओं को गरीबी, भूख, 	बीमारी, निरक्षरता, पर्यावरणीय गिरावट और महिलाओं के खिलाफ भेदभाव का मुकाबला करने 	के लिए प्रतिबद्ध करती है। एमडीजी इस घोषणा से प्राप्त हुए हैं।</a:t>
            </a:r>
            <a:endParaRPr lang="en-US" sz="1600" dirty="0"/>
          </a:p>
          <a:p>
            <a:pPr>
              <a:lnSpc>
                <a:spcPct val="150000"/>
              </a:lnSpc>
            </a:pPr>
            <a:r>
              <a:rPr lang="hi-IN" sz="1600" dirty="0"/>
              <a:t>एम</a:t>
            </a:r>
            <a:r>
              <a:rPr lang="en-US" sz="1600" dirty="0"/>
              <a:t> </a:t>
            </a:r>
            <a:r>
              <a:rPr lang="hi-IN" sz="1600" dirty="0"/>
              <a:t>डी</a:t>
            </a:r>
            <a:r>
              <a:rPr lang="en-US" sz="1600" dirty="0"/>
              <a:t> </a:t>
            </a:r>
            <a:r>
              <a:rPr lang="hi-IN" sz="1600" dirty="0"/>
              <a:t>जी के</a:t>
            </a:r>
            <a:r>
              <a:rPr lang="en-US" sz="1600" dirty="0"/>
              <a:t> </a:t>
            </a:r>
            <a:r>
              <a:rPr lang="hi-IN" sz="1600" dirty="0"/>
              <a:t>लक्ष्य ?</a:t>
            </a:r>
          </a:p>
          <a:p>
            <a:pPr marL="0" indent="0">
              <a:lnSpc>
                <a:spcPct val="150000"/>
              </a:lnSpc>
              <a:buNone/>
            </a:pPr>
            <a:r>
              <a:rPr lang="hi-IN" sz="1600" dirty="0"/>
              <a:t>सहस्राब्दी घोषणा के आठ सहस्राब्दी विकास लक्ष्यों (एमडीजी) में शामिल व्यापक प्रतिबद्धताओं 	में प्रगति की निगरानी के लिए 8 लक्ष्य, 60 संकेतक और 21 सूचकांक शामिल थे।</a:t>
            </a:r>
          </a:p>
          <a:p>
            <a:pPr>
              <a:lnSpc>
                <a:spcPct val="150000"/>
              </a:lnSpc>
            </a:pPr>
            <a:r>
              <a:rPr lang="hi-IN" sz="1600" dirty="0"/>
              <a:t>भारत की क्या उपलब्धि रही ?</a:t>
            </a:r>
            <a:r>
              <a:rPr lang="en-US" sz="1600" dirty="0"/>
              <a:t>    </a:t>
            </a:r>
            <a:endParaRPr lang="hi-IN" sz="1600" dirty="0"/>
          </a:p>
          <a:p>
            <a:pPr>
              <a:lnSpc>
                <a:spcPct val="150000"/>
              </a:lnSpc>
            </a:pPr>
            <a:endParaRPr lang="en-US" sz="1600" dirty="0"/>
          </a:p>
        </p:txBody>
      </p:sp>
    </p:spTree>
    <p:extLst>
      <p:ext uri="{BB962C8B-B14F-4D97-AF65-F5344CB8AC3E}">
        <p14:creationId xmlns:p14="http://schemas.microsoft.com/office/powerpoint/2010/main" val="22224277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arn(inVertic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arn(inVertic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arn(inVertic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arn(inVertical)">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304800" y="949501"/>
            <a:ext cx="5105400" cy="3679649"/>
          </a:xfrm>
          <a:prstGeom prst="rect">
            <a:avLst/>
          </a:prstGeom>
        </p:spPr>
      </p:pic>
      <p:sp>
        <p:nvSpPr>
          <p:cNvPr id="6" name="Title 1"/>
          <p:cNvSpPr>
            <a:spLocks noGrp="1"/>
          </p:cNvSpPr>
          <p:nvPr>
            <p:ph type="title"/>
          </p:nvPr>
        </p:nvSpPr>
        <p:spPr>
          <a:xfrm>
            <a:off x="1905000" y="133350"/>
            <a:ext cx="6683765" cy="960668"/>
          </a:xfrm>
        </p:spPr>
        <p:txBody>
          <a:bodyPr/>
          <a:lstStyle/>
          <a:p>
            <a:r>
              <a:rPr lang="hi-IN" sz="2800" dirty="0">
                <a:hlinkClick r:id="rId3"/>
              </a:rPr>
              <a:t>सहस्राब्दी विकास लक्ष्य</a:t>
            </a:r>
            <a:endParaRPr lang="en-US" dirty="0"/>
          </a:p>
        </p:txBody>
      </p:sp>
      <p:sp>
        <p:nvSpPr>
          <p:cNvPr id="7" name="Rectangle 6"/>
          <p:cNvSpPr/>
          <p:nvPr/>
        </p:nvSpPr>
        <p:spPr>
          <a:xfrm>
            <a:off x="5486400" y="949501"/>
            <a:ext cx="3657600" cy="4124206"/>
          </a:xfrm>
          <a:prstGeom prst="rect">
            <a:avLst/>
          </a:prstGeom>
        </p:spPr>
        <p:txBody>
          <a:bodyPr wrap="square">
            <a:spAutoFit/>
          </a:bodyPr>
          <a:lstStyle/>
          <a:p>
            <a:pPr algn="l">
              <a:lnSpc>
                <a:spcPct val="150000"/>
              </a:lnSpc>
              <a:buFont typeface="+mj-lt"/>
              <a:buAutoNum type="arabicPeriod"/>
            </a:pPr>
            <a:r>
              <a:rPr lang="hi-IN" sz="1600" b="1" i="0" dirty="0">
                <a:solidFill>
                  <a:srgbClr val="202122"/>
                </a:solidFill>
                <a:effectLst/>
                <a:latin typeface="Arial" panose="020B0604020202020204" pitchFamily="34" charset="0"/>
              </a:rPr>
              <a:t>भूखमरी तथा गरीबी को समाप्त करना</a:t>
            </a:r>
          </a:p>
          <a:p>
            <a:pPr algn="l">
              <a:lnSpc>
                <a:spcPct val="150000"/>
              </a:lnSpc>
              <a:buFont typeface="+mj-lt"/>
              <a:buAutoNum type="arabicPeriod"/>
            </a:pPr>
            <a:r>
              <a:rPr lang="hi-IN" sz="1600" b="1" i="0" dirty="0">
                <a:solidFill>
                  <a:srgbClr val="202122"/>
                </a:solidFill>
                <a:effectLst/>
                <a:latin typeface="Arial" panose="020B0604020202020204" pitchFamily="34" charset="0"/>
              </a:rPr>
              <a:t>सार्वजनिक प्राथमिक शिक्षा</a:t>
            </a:r>
          </a:p>
          <a:p>
            <a:pPr algn="l">
              <a:lnSpc>
                <a:spcPct val="150000"/>
              </a:lnSpc>
              <a:buFont typeface="+mj-lt"/>
              <a:buAutoNum type="arabicPeriod"/>
            </a:pPr>
            <a:r>
              <a:rPr lang="hi-IN" sz="1600" b="1" i="0" dirty="0">
                <a:solidFill>
                  <a:srgbClr val="202122"/>
                </a:solidFill>
                <a:effectLst/>
                <a:latin typeface="Arial" panose="020B0604020202020204" pitchFamily="34" charset="0"/>
              </a:rPr>
              <a:t>लिंग समानता तथा महिला शसक्तीकरण</a:t>
            </a:r>
          </a:p>
          <a:p>
            <a:pPr algn="l">
              <a:lnSpc>
                <a:spcPct val="150000"/>
              </a:lnSpc>
              <a:buFont typeface="+mj-lt"/>
              <a:buAutoNum type="arabicPeriod"/>
            </a:pPr>
            <a:r>
              <a:rPr lang="hi-IN" sz="1600" b="1" i="0" dirty="0">
                <a:solidFill>
                  <a:srgbClr val="202122"/>
                </a:solidFill>
                <a:effectLst/>
                <a:latin typeface="Arial" panose="020B0604020202020204" pitchFamily="34" charset="0"/>
              </a:rPr>
              <a:t>शिशु-मृत्यु दर घटाना</a:t>
            </a:r>
          </a:p>
          <a:p>
            <a:pPr algn="l">
              <a:lnSpc>
                <a:spcPct val="150000"/>
              </a:lnSpc>
              <a:buFont typeface="+mj-lt"/>
              <a:buAutoNum type="arabicPeriod"/>
            </a:pPr>
            <a:r>
              <a:rPr lang="hi-IN" sz="1600" b="1" i="0" dirty="0">
                <a:solidFill>
                  <a:srgbClr val="202122"/>
                </a:solidFill>
                <a:effectLst/>
                <a:latin typeface="Arial" panose="020B0604020202020204" pitchFamily="34" charset="0"/>
              </a:rPr>
              <a:t>मातृत्व स्वास्थ्य को बढ़ावा देना</a:t>
            </a:r>
          </a:p>
          <a:p>
            <a:pPr algn="l">
              <a:lnSpc>
                <a:spcPct val="150000"/>
              </a:lnSpc>
              <a:buFont typeface="+mj-lt"/>
              <a:buAutoNum type="arabicPeriod"/>
            </a:pPr>
            <a:r>
              <a:rPr lang="en-US" sz="1600" b="1" i="0" dirty="0">
                <a:solidFill>
                  <a:srgbClr val="202122"/>
                </a:solidFill>
                <a:effectLst/>
                <a:latin typeface="Arial" panose="020B0604020202020204" pitchFamily="34" charset="0"/>
              </a:rPr>
              <a:t>HIV/AIDS, </a:t>
            </a:r>
            <a:r>
              <a:rPr lang="hi-IN" sz="1600" b="1" i="0" dirty="0">
                <a:solidFill>
                  <a:srgbClr val="202122"/>
                </a:solidFill>
                <a:effectLst/>
                <a:latin typeface="Arial" panose="020B0604020202020204" pitchFamily="34" charset="0"/>
              </a:rPr>
              <a:t>मलेरिया तथा अन्य बीमारियों से छुटकारा पाना।</a:t>
            </a:r>
          </a:p>
          <a:p>
            <a:pPr algn="l">
              <a:lnSpc>
                <a:spcPct val="150000"/>
              </a:lnSpc>
              <a:buFont typeface="+mj-lt"/>
              <a:buAutoNum type="arabicPeriod"/>
            </a:pPr>
            <a:r>
              <a:rPr lang="hi-IN" sz="1600" b="1" i="0" dirty="0">
                <a:solidFill>
                  <a:srgbClr val="202122"/>
                </a:solidFill>
                <a:effectLst/>
                <a:latin typeface="Arial" panose="020B0604020202020204" pitchFamily="34" charset="0"/>
              </a:rPr>
              <a:t>पर्यावरण सततता</a:t>
            </a:r>
          </a:p>
          <a:p>
            <a:pPr algn="l">
              <a:lnSpc>
                <a:spcPct val="150000"/>
              </a:lnSpc>
              <a:buFont typeface="+mj-lt"/>
              <a:buAutoNum type="arabicPeriod"/>
            </a:pPr>
            <a:r>
              <a:rPr lang="hi-IN" sz="1600" b="1" i="0" dirty="0">
                <a:solidFill>
                  <a:srgbClr val="202122"/>
                </a:solidFill>
                <a:effectLst/>
                <a:latin typeface="Arial" panose="020B0604020202020204" pitchFamily="34" charset="0"/>
              </a:rPr>
              <a:t>वैश्विक विकास के लिए सम्बन्ध स्थापित करना</a:t>
            </a:r>
          </a:p>
        </p:txBody>
      </p:sp>
    </p:spTree>
    <p:extLst>
      <p:ext uri="{BB962C8B-B14F-4D97-AF65-F5344CB8AC3E}">
        <p14:creationId xmlns:p14="http://schemas.microsoft.com/office/powerpoint/2010/main" val="389114318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905000" y="3943350"/>
            <a:ext cx="6096000" cy="923330"/>
          </a:xfrm>
          <a:prstGeom prst="rect">
            <a:avLst/>
          </a:prstGeom>
        </p:spPr>
        <p:txBody>
          <a:bodyPr wrap="square">
            <a:spAutoFit/>
          </a:bodyPr>
          <a:lstStyle/>
          <a:p>
            <a:r>
              <a:rPr lang="hi-IN" sz="5400" b="1" dirty="0">
                <a:solidFill>
                  <a:srgbClr val="C00000"/>
                </a:solidFill>
              </a:rPr>
              <a:t>सतत विकास लक्ष्य</a:t>
            </a:r>
            <a:endParaRPr lang="en-US" sz="5400" dirty="0"/>
          </a:p>
        </p:txBody>
      </p:sp>
      <p:pic>
        <p:nvPicPr>
          <p:cNvPr id="7" name="Picture 6"/>
          <p:cNvPicPr>
            <a:picLocks noChangeAspect="1"/>
          </p:cNvPicPr>
          <p:nvPr/>
        </p:nvPicPr>
        <p:blipFill>
          <a:blip r:embed="rId2"/>
          <a:stretch>
            <a:fillRect/>
          </a:stretch>
        </p:blipFill>
        <p:spPr>
          <a:xfrm>
            <a:off x="2819400" y="361950"/>
            <a:ext cx="3352800" cy="3352800"/>
          </a:xfrm>
          <a:prstGeom prst="rect">
            <a:avLst/>
          </a:prstGeom>
        </p:spPr>
      </p:pic>
    </p:spTree>
    <p:extLst>
      <p:ext uri="{BB962C8B-B14F-4D97-AF65-F5344CB8AC3E}">
        <p14:creationId xmlns:p14="http://schemas.microsoft.com/office/powerpoint/2010/main" val="9028760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3F0AF-0F97-4CFF-B3B9-8C490D98CBD5}"/>
              </a:ext>
            </a:extLst>
          </p:cNvPr>
          <p:cNvSpPr>
            <a:spLocks noGrp="1"/>
          </p:cNvSpPr>
          <p:nvPr>
            <p:ph type="title"/>
          </p:nvPr>
        </p:nvSpPr>
        <p:spPr>
          <a:xfrm>
            <a:off x="1828800" y="209550"/>
            <a:ext cx="6226565" cy="480334"/>
          </a:xfrm>
        </p:spPr>
        <p:txBody>
          <a:bodyPr>
            <a:normAutofit fontScale="90000"/>
          </a:bodyPr>
          <a:lstStyle/>
          <a:p>
            <a:r>
              <a:rPr lang="hi-IN" b="1" dirty="0">
                <a:solidFill>
                  <a:srgbClr val="C00000"/>
                </a:solidFill>
              </a:rPr>
              <a:t>सतत विकास लक्ष्य</a:t>
            </a:r>
            <a:endParaRPr lang="en-US" b="1" dirty="0">
              <a:solidFill>
                <a:srgbClr val="C00000"/>
              </a:solidFill>
            </a:endParaRPr>
          </a:p>
        </p:txBody>
      </p:sp>
      <p:sp>
        <p:nvSpPr>
          <p:cNvPr id="3" name="Content Placeholder 2">
            <a:extLst>
              <a:ext uri="{FF2B5EF4-FFF2-40B4-BE49-F238E27FC236}">
                <a16:creationId xmlns:a16="http://schemas.microsoft.com/office/drawing/2014/main" id="{66FE64D6-99B0-46F7-BDE7-3CC3292356AA}"/>
              </a:ext>
            </a:extLst>
          </p:cNvPr>
          <p:cNvSpPr>
            <a:spLocks noGrp="1"/>
          </p:cNvSpPr>
          <p:nvPr>
            <p:ph idx="1"/>
          </p:nvPr>
        </p:nvSpPr>
        <p:spPr>
          <a:xfrm>
            <a:off x="1828800" y="895350"/>
            <a:ext cx="6858000" cy="4038600"/>
          </a:xfrm>
        </p:spPr>
        <p:txBody>
          <a:bodyPr>
            <a:normAutofit lnSpcReduction="10000"/>
          </a:bodyPr>
          <a:lstStyle/>
          <a:p>
            <a:pPr marL="0" indent="0">
              <a:buNone/>
            </a:pPr>
            <a:r>
              <a:rPr lang="hi-IN" sz="1600" b="1" dirty="0"/>
              <a:t>भूमिका</a:t>
            </a:r>
          </a:p>
          <a:p>
            <a:pPr marL="0" indent="0" algn="just">
              <a:buNone/>
            </a:pPr>
            <a:r>
              <a:rPr lang="hi-IN" sz="1600" dirty="0">
                <a:solidFill>
                  <a:schemeClr val="tx1"/>
                </a:solidFill>
              </a:rPr>
              <a:t>वर्ष 2015 में संयुक्त राष्ट्र महासभा की 70वीं बैठक में ‘2030 सतत् विकास हेतु एजेंडा’ के तहत सदस्य देशों द्वारा 17 विकास लक्ष्य अर्थात् एसडीजी (</a:t>
            </a:r>
            <a:r>
              <a:rPr lang="en-US" sz="1600" dirty="0">
                <a:solidFill>
                  <a:schemeClr val="tx1"/>
                </a:solidFill>
              </a:rPr>
              <a:t>Sustainable Development goals-SDGs) </a:t>
            </a:r>
            <a:r>
              <a:rPr lang="hi-IN" sz="1600" dirty="0">
                <a:solidFill>
                  <a:schemeClr val="tx1"/>
                </a:solidFill>
              </a:rPr>
              <a:t>तथा 169 प्रयोजन(Targets) अंगीकृत किये गए हैं।</a:t>
            </a:r>
          </a:p>
          <a:p>
            <a:pPr marL="0" indent="0">
              <a:buNone/>
            </a:pPr>
            <a:endParaRPr lang="hi-IN" sz="1600" dirty="0"/>
          </a:p>
          <a:p>
            <a:pPr marL="0" indent="0">
              <a:buNone/>
            </a:pPr>
            <a:r>
              <a:rPr lang="hi-IN" sz="1600" b="1" dirty="0"/>
              <a:t>क्या है सतत् विकास?</a:t>
            </a:r>
          </a:p>
          <a:p>
            <a:pPr marL="0" indent="0">
              <a:buNone/>
            </a:pPr>
            <a:r>
              <a:rPr lang="hi-IN" sz="1600" dirty="0"/>
              <a:t>‘पर्यावरण तथा विकास पर विश्व आयोग’ (1983) के अंतर्गत बर्टलैंड कमीशन द्वारा जारी रिपोर्ट (1987) के अनुसार–</a:t>
            </a:r>
          </a:p>
          <a:p>
            <a:pPr marL="0" indent="0" algn="just">
              <a:lnSpc>
                <a:spcPct val="200000"/>
              </a:lnSpc>
              <a:buNone/>
            </a:pPr>
            <a:r>
              <a:rPr lang="hi-IN" sz="1600" i="1" dirty="0">
                <a:solidFill>
                  <a:srgbClr val="C00000"/>
                </a:solidFill>
              </a:rPr>
              <a:t>‘आने वाली पीढ़ी की अपनी आवश्यकताओं को पूरा करने की क्षमता से समझौता किये बिना वर्तमान पीढ़ी की आवश्यकताओं को पूरा करने हेतु विकास ही सतत् विकास है।’</a:t>
            </a:r>
          </a:p>
          <a:p>
            <a:pPr>
              <a:lnSpc>
                <a:spcPct val="200000"/>
              </a:lnSpc>
            </a:pPr>
            <a:endParaRPr lang="en-US" i="1" dirty="0">
              <a:solidFill>
                <a:srgbClr val="C00000"/>
              </a:solidFill>
            </a:endParaRPr>
          </a:p>
        </p:txBody>
      </p:sp>
    </p:spTree>
    <p:extLst>
      <p:ext uri="{BB962C8B-B14F-4D97-AF65-F5344CB8AC3E}">
        <p14:creationId xmlns:p14="http://schemas.microsoft.com/office/powerpoint/2010/main" val="283681926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arn(inVertic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inVertical)">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81866A-E391-427D-B2D4-97E1106D0C52}"/>
              </a:ext>
            </a:extLst>
          </p:cNvPr>
          <p:cNvSpPr>
            <a:spLocks noGrp="1"/>
          </p:cNvSpPr>
          <p:nvPr>
            <p:ph type="title"/>
          </p:nvPr>
        </p:nvSpPr>
        <p:spPr>
          <a:xfrm>
            <a:off x="1905573" y="285750"/>
            <a:ext cx="6683765" cy="457200"/>
          </a:xfrm>
        </p:spPr>
        <p:txBody>
          <a:bodyPr>
            <a:normAutofit fontScale="90000"/>
          </a:bodyPr>
          <a:lstStyle/>
          <a:p>
            <a:r>
              <a:rPr lang="hi-IN" b="1" dirty="0">
                <a:solidFill>
                  <a:srgbClr val="C00000"/>
                </a:solidFill>
              </a:rPr>
              <a:t>उद्देश्य</a:t>
            </a:r>
            <a:endParaRPr lang="en-US" dirty="0">
              <a:solidFill>
                <a:srgbClr val="C00000"/>
              </a:solidFill>
            </a:endParaRPr>
          </a:p>
        </p:txBody>
      </p:sp>
      <p:sp>
        <p:nvSpPr>
          <p:cNvPr id="3" name="Content Placeholder 2">
            <a:extLst>
              <a:ext uri="{FF2B5EF4-FFF2-40B4-BE49-F238E27FC236}">
                <a16:creationId xmlns:a16="http://schemas.microsoft.com/office/drawing/2014/main" id="{264298F0-71EE-4B54-A422-ACF053F642B8}"/>
              </a:ext>
            </a:extLst>
          </p:cNvPr>
          <p:cNvSpPr>
            <a:spLocks noGrp="1"/>
          </p:cNvSpPr>
          <p:nvPr>
            <p:ph idx="1"/>
          </p:nvPr>
        </p:nvSpPr>
        <p:spPr>
          <a:xfrm>
            <a:off x="1752600" y="971550"/>
            <a:ext cx="7171996" cy="3702609"/>
          </a:xfrm>
        </p:spPr>
        <p:txBody>
          <a:bodyPr>
            <a:noAutofit/>
          </a:bodyPr>
          <a:lstStyle/>
          <a:p>
            <a:pPr algn="just">
              <a:lnSpc>
                <a:spcPct val="150000"/>
              </a:lnSpc>
            </a:pPr>
            <a:r>
              <a:rPr lang="hi-IN" sz="2200" dirty="0"/>
              <a:t>सतत विकास लक्ष्य (एसडीजी) के वैश्विक लक्ष्यों में गरीबी खत्म करना, पर्यावरण की रक्षा, आर्थिक असमानता को कम करना और सभी के लिए शांति और न्याय सुनिश्चित करना शामिल है I</a:t>
            </a:r>
          </a:p>
          <a:p>
            <a:pPr algn="just">
              <a:lnSpc>
                <a:spcPct val="150000"/>
              </a:lnSpc>
            </a:pPr>
            <a:r>
              <a:rPr lang="hi-IN" sz="2200" dirty="0"/>
              <a:t>SDG का उद्देश्य वर्ष 2030 तक दुनियाभर से गरीबी को समाप्त कर सभी नागरिकों को एक सामान, सुरक्षित और उत्कृष्ट जीवन देना है I</a:t>
            </a:r>
            <a:r>
              <a:rPr lang="en-US" sz="2200" dirty="0"/>
              <a:t> </a:t>
            </a:r>
            <a:r>
              <a:rPr lang="hi-IN" sz="2200" dirty="0"/>
              <a:t>विश्वस्तर पर इस बड़े लक्ष्य को पूरा करने के लिए इसे 17 लक्ष्यों में बंटा गया है I</a:t>
            </a:r>
            <a:endParaRPr lang="en-US" sz="2200" dirty="0"/>
          </a:p>
        </p:txBody>
      </p:sp>
    </p:spTree>
    <p:extLst>
      <p:ext uri="{BB962C8B-B14F-4D97-AF65-F5344CB8AC3E}">
        <p14:creationId xmlns:p14="http://schemas.microsoft.com/office/powerpoint/2010/main" val="2387907743"/>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arn(inVertical)">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4E31E-BA34-4488-8A3A-54580214414F}"/>
              </a:ext>
            </a:extLst>
          </p:cNvPr>
          <p:cNvSpPr>
            <a:spLocks noGrp="1"/>
          </p:cNvSpPr>
          <p:nvPr>
            <p:ph type="title"/>
          </p:nvPr>
        </p:nvSpPr>
        <p:spPr>
          <a:xfrm>
            <a:off x="1219200" y="57150"/>
            <a:ext cx="7557936" cy="409694"/>
          </a:xfrm>
        </p:spPr>
        <p:txBody>
          <a:bodyPr>
            <a:noAutofit/>
          </a:bodyPr>
          <a:lstStyle/>
          <a:p>
            <a:pPr>
              <a:defRPr/>
            </a:pPr>
            <a:r>
              <a:rPr lang="hi-IN" sz="2400" b="1" dirty="0">
                <a:solidFill>
                  <a:srgbClr val="C00000"/>
                </a:solidFill>
              </a:rPr>
              <a:t>सतत विकास लक्ष्य</a:t>
            </a:r>
            <a:endParaRPr lang="en-US" sz="2400" b="1" dirty="0">
              <a:solidFill>
                <a:srgbClr val="C00000"/>
              </a:solidFill>
            </a:endParaRPr>
          </a:p>
        </p:txBody>
      </p:sp>
      <p:graphicFrame>
        <p:nvGraphicFramePr>
          <p:cNvPr id="6" name="Content Placeholder 5">
            <a:extLst>
              <a:ext uri="{FF2B5EF4-FFF2-40B4-BE49-F238E27FC236}">
                <a16:creationId xmlns:a16="http://schemas.microsoft.com/office/drawing/2014/main" id="{40F47C92-8484-4BD8-8D8A-1DAA1ADE5CC5}"/>
              </a:ext>
            </a:extLst>
          </p:cNvPr>
          <p:cNvGraphicFramePr>
            <a:graphicFrameLocks noGrp="1"/>
          </p:cNvGraphicFramePr>
          <p:nvPr>
            <p:ph idx="1"/>
            <p:extLst>
              <p:ext uri="{D42A27DB-BD31-4B8C-83A1-F6EECF244321}">
                <p14:modId xmlns:p14="http://schemas.microsoft.com/office/powerpoint/2010/main" val="1617982655"/>
              </p:ext>
            </p:extLst>
          </p:nvPr>
        </p:nvGraphicFramePr>
        <p:xfrm>
          <a:off x="1294234" y="684989"/>
          <a:ext cx="3810000" cy="4317013"/>
        </p:xfrm>
        <a:graphic>
          <a:graphicData uri="http://schemas.openxmlformats.org/drawingml/2006/table">
            <a:tbl>
              <a:tblPr firstRow="1" firstCol="1" bandRow="1">
                <a:tableStyleId>{69CF1AB2-1976-4502-BF36-3FF5EA218861}</a:tableStyleId>
              </a:tblPr>
              <a:tblGrid>
                <a:gridCol w="3810000">
                  <a:extLst>
                    <a:ext uri="{9D8B030D-6E8A-4147-A177-3AD203B41FA5}">
                      <a16:colId xmlns:a16="http://schemas.microsoft.com/office/drawing/2014/main" val="20000"/>
                    </a:ext>
                  </a:extLst>
                </a:gridCol>
              </a:tblGrid>
              <a:tr h="267318">
                <a:tc>
                  <a:txBody>
                    <a:bodyPr/>
                    <a:lstStyle/>
                    <a:p>
                      <a:pPr marL="0" marR="0" algn="ctr">
                        <a:lnSpc>
                          <a:spcPct val="107000"/>
                        </a:lnSpc>
                        <a:spcBef>
                          <a:spcPts val="0"/>
                        </a:spcBef>
                        <a:spcAft>
                          <a:spcPts val="0"/>
                        </a:spcAft>
                      </a:pPr>
                      <a:r>
                        <a:rPr lang="en-US" sz="1400" dirty="0">
                          <a:solidFill>
                            <a:schemeClr val="bg1"/>
                          </a:solidFill>
                          <a:effectLst/>
                        </a:rPr>
                        <a:t> </a:t>
                      </a:r>
                      <a:r>
                        <a:rPr lang="hi-IN" sz="1400" dirty="0">
                          <a:solidFill>
                            <a:schemeClr val="bg1"/>
                          </a:solidFill>
                          <a:effectLst/>
                        </a:rPr>
                        <a:t>सतत विकास लक्ष्य</a:t>
                      </a:r>
                      <a:endParaRPr lang="en-US" sz="1400" dirty="0">
                        <a:solidFill>
                          <a:schemeClr val="bg1"/>
                        </a:solidFill>
                        <a:effectLst/>
                        <a:latin typeface="Calibri" panose="020F0502020204030204" pitchFamily="34" charset="0"/>
                        <a:ea typeface="Calibri" panose="020F0502020204030204" pitchFamily="34" charset="0"/>
                        <a:cs typeface="Mangal"/>
                      </a:endParaRPr>
                    </a:p>
                  </a:txBody>
                  <a:tcPr marL="51436" marR="51436" marT="0" marB="0" anchor="ctr">
                    <a:solidFill>
                      <a:schemeClr val="accent1">
                        <a:lumMod val="75000"/>
                      </a:schemeClr>
                    </a:solidFill>
                  </a:tcPr>
                </a:tc>
                <a:extLst>
                  <a:ext uri="{0D108BD9-81ED-4DB2-BD59-A6C34878D82A}">
                    <a16:rowId xmlns:a16="http://schemas.microsoft.com/office/drawing/2014/main" val="10000"/>
                  </a:ext>
                </a:extLst>
              </a:tr>
              <a:tr h="231162">
                <a:tc>
                  <a:txBody>
                    <a:bodyPr/>
                    <a:lstStyle/>
                    <a:p>
                      <a:pPr marL="0" algn="l" defTabSz="914400" rtl="0" eaLnBrk="1" fontAlgn="ctr" latinLnBrk="0" hangingPunct="1"/>
                      <a:r>
                        <a:rPr lang="en-IN" sz="1200" b="0" i="0" u="none" strike="noStrike" kern="1200" dirty="0">
                          <a:solidFill>
                            <a:srgbClr val="000000"/>
                          </a:solidFill>
                          <a:effectLst/>
                          <a:latin typeface="Calibri" panose="020F0502020204030204" pitchFamily="34" charset="0"/>
                          <a:ea typeface="+mn-ea"/>
                          <a:cs typeface="+mn-cs"/>
                        </a:rPr>
                        <a:t>    </a:t>
                      </a:r>
                      <a:r>
                        <a:rPr lang="hi-IN" sz="1200" b="0" i="0" u="none" strike="noStrike" kern="1200" dirty="0">
                          <a:solidFill>
                            <a:srgbClr val="000000"/>
                          </a:solidFill>
                          <a:effectLst/>
                          <a:latin typeface="Calibri" panose="020F0502020204030204" pitchFamily="34" charset="0"/>
                          <a:ea typeface="+mn-ea"/>
                          <a:cs typeface="+mn-cs"/>
                        </a:rPr>
                        <a:t>लक्ष्य </a:t>
                      </a:r>
                      <a:r>
                        <a:rPr lang="en-IN" sz="1200" b="0" i="0" u="none" strike="noStrike" kern="1200" dirty="0">
                          <a:solidFill>
                            <a:srgbClr val="000000"/>
                          </a:solidFill>
                          <a:effectLst/>
                          <a:latin typeface="Calibri" panose="020F0502020204030204" pitchFamily="34" charset="0"/>
                          <a:ea typeface="+mn-ea"/>
                          <a:cs typeface="+mn-cs"/>
                        </a:rPr>
                        <a:t> 1 : </a:t>
                      </a:r>
                      <a:r>
                        <a:rPr lang="hi-IN" sz="1200" b="0" i="0" u="none" strike="noStrike" kern="1200" dirty="0">
                          <a:solidFill>
                            <a:srgbClr val="000000"/>
                          </a:solidFill>
                          <a:effectLst/>
                          <a:latin typeface="Calibri" panose="020F0502020204030204" pitchFamily="34" charset="0"/>
                          <a:ea typeface="+mn-ea"/>
                          <a:cs typeface="+mn-cs"/>
                        </a:rPr>
                        <a:t>गरीबी की पूर्णतः समाप्ति </a:t>
                      </a:r>
                      <a:endParaRPr lang="en-IN" sz="1200" b="0" i="0" u="none" strike="noStrike" kern="1200" dirty="0">
                        <a:solidFill>
                          <a:srgbClr val="000000"/>
                        </a:solidFill>
                        <a:effectLst/>
                        <a:latin typeface="Calibri" panose="020F0502020204030204" pitchFamily="34" charset="0"/>
                        <a:ea typeface="+mn-ea"/>
                        <a:cs typeface="+mn-cs"/>
                      </a:endParaRPr>
                    </a:p>
                  </a:txBody>
                  <a:tcPr marL="4508" marR="4508" marT="4691" marB="0" anchor="ctr"/>
                </a:tc>
                <a:extLst>
                  <a:ext uri="{0D108BD9-81ED-4DB2-BD59-A6C34878D82A}">
                    <a16:rowId xmlns:a16="http://schemas.microsoft.com/office/drawing/2014/main" val="10001"/>
                  </a:ext>
                </a:extLst>
              </a:tr>
              <a:tr h="231162">
                <a:tc>
                  <a:txBody>
                    <a:bodyPr/>
                    <a:lstStyle/>
                    <a:p>
                      <a:pPr marL="0" algn="l" defTabSz="914400" rtl="0" eaLnBrk="1" fontAlgn="ctr" latinLnBrk="0" hangingPunct="1"/>
                      <a:r>
                        <a:rPr lang="en-IN" sz="1200" b="0" i="0" u="none" strike="noStrike" kern="1200" dirty="0">
                          <a:solidFill>
                            <a:srgbClr val="000000"/>
                          </a:solidFill>
                          <a:effectLst/>
                          <a:latin typeface="Calibri" panose="020F0502020204030204" pitchFamily="34" charset="0"/>
                          <a:ea typeface="+mn-ea"/>
                          <a:cs typeface="+mn-cs"/>
                        </a:rPr>
                        <a:t>    </a:t>
                      </a:r>
                      <a:r>
                        <a:rPr lang="hi-IN" sz="1200" b="0" i="0" u="none" strike="noStrike" kern="1200" dirty="0">
                          <a:solidFill>
                            <a:srgbClr val="000000"/>
                          </a:solidFill>
                          <a:effectLst/>
                          <a:latin typeface="Calibri" panose="020F0502020204030204" pitchFamily="34" charset="0"/>
                          <a:ea typeface="+mn-ea"/>
                          <a:cs typeface="+mn-cs"/>
                        </a:rPr>
                        <a:t>लक्ष्य</a:t>
                      </a:r>
                      <a:r>
                        <a:rPr lang="en-IN" sz="1200" b="0" i="0" u="none" strike="noStrike" kern="1200" dirty="0">
                          <a:solidFill>
                            <a:srgbClr val="000000"/>
                          </a:solidFill>
                          <a:effectLst/>
                          <a:latin typeface="Calibri" panose="020F0502020204030204" pitchFamily="34" charset="0"/>
                          <a:ea typeface="+mn-ea"/>
                          <a:cs typeface="+mn-cs"/>
                        </a:rPr>
                        <a:t> </a:t>
                      </a:r>
                      <a:r>
                        <a:rPr lang="hi-IN" sz="1200" b="0" i="0" u="none" strike="noStrike" kern="1200" dirty="0">
                          <a:solidFill>
                            <a:srgbClr val="000000"/>
                          </a:solidFill>
                          <a:effectLst/>
                          <a:latin typeface="Calibri" panose="020F0502020204030204" pitchFamily="34" charset="0"/>
                          <a:ea typeface="+mn-ea"/>
                          <a:cs typeface="+mn-cs"/>
                        </a:rPr>
                        <a:t> </a:t>
                      </a:r>
                      <a:r>
                        <a:rPr lang="en-IN" sz="1200" b="0" i="0" u="none" strike="noStrike" kern="1200" dirty="0">
                          <a:solidFill>
                            <a:srgbClr val="000000"/>
                          </a:solidFill>
                          <a:effectLst/>
                          <a:latin typeface="Calibri" panose="020F0502020204030204" pitchFamily="34" charset="0"/>
                          <a:ea typeface="+mn-ea"/>
                          <a:cs typeface="+mn-cs"/>
                        </a:rPr>
                        <a:t>2 : </a:t>
                      </a:r>
                      <a:r>
                        <a:rPr lang="hi-IN" sz="1200" b="0" i="0" u="none" strike="noStrike" kern="1200" dirty="0">
                          <a:solidFill>
                            <a:srgbClr val="000000"/>
                          </a:solidFill>
                          <a:effectLst/>
                          <a:latin typeface="Calibri" panose="020F0502020204030204" pitchFamily="34" charset="0"/>
                          <a:ea typeface="+mn-ea"/>
                          <a:cs typeface="+mn-cs"/>
                        </a:rPr>
                        <a:t>भुखमरी की समाप्ति </a:t>
                      </a:r>
                      <a:endParaRPr lang="en-IN" sz="1200" b="0" i="0" u="none" strike="noStrike" kern="1200" dirty="0">
                        <a:solidFill>
                          <a:srgbClr val="000000"/>
                        </a:solidFill>
                        <a:effectLst/>
                        <a:latin typeface="Calibri" panose="020F0502020204030204" pitchFamily="34" charset="0"/>
                        <a:ea typeface="+mn-ea"/>
                        <a:cs typeface="+mn-cs"/>
                      </a:endParaRPr>
                    </a:p>
                  </a:txBody>
                  <a:tcPr marL="4508" marR="4508" marT="4691" marB="0" anchor="ctr"/>
                </a:tc>
                <a:extLst>
                  <a:ext uri="{0D108BD9-81ED-4DB2-BD59-A6C34878D82A}">
                    <a16:rowId xmlns:a16="http://schemas.microsoft.com/office/drawing/2014/main" val="10002"/>
                  </a:ext>
                </a:extLst>
              </a:tr>
              <a:tr h="231162">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hi-IN" sz="1200" b="0" i="0" u="none" strike="noStrike" kern="1200" dirty="0">
                          <a:solidFill>
                            <a:srgbClr val="000000"/>
                          </a:solidFill>
                          <a:effectLst/>
                          <a:latin typeface="Calibri" panose="020F0502020204030204" pitchFamily="34" charset="0"/>
                          <a:ea typeface="+mn-ea"/>
                          <a:cs typeface="+mn-cs"/>
                        </a:rPr>
                        <a:t>  लक्ष्य </a:t>
                      </a:r>
                      <a:r>
                        <a:rPr lang="en-IN" sz="1200" b="0" i="0" u="none" strike="noStrike" kern="1200" dirty="0">
                          <a:solidFill>
                            <a:srgbClr val="000000"/>
                          </a:solidFill>
                          <a:effectLst/>
                          <a:latin typeface="Calibri" panose="020F0502020204030204" pitchFamily="34" charset="0"/>
                          <a:ea typeface="+mn-ea"/>
                          <a:cs typeface="+mn-cs"/>
                        </a:rPr>
                        <a:t>3 : </a:t>
                      </a:r>
                      <a:r>
                        <a:rPr lang="hi-IN" sz="1200" b="0" i="0" u="none" strike="noStrike" kern="1200" dirty="0">
                          <a:solidFill>
                            <a:srgbClr val="000000"/>
                          </a:solidFill>
                          <a:effectLst/>
                          <a:latin typeface="Calibri" panose="020F0502020204030204" pitchFamily="34" charset="0"/>
                          <a:ea typeface="+mn-ea"/>
                          <a:cs typeface="+mn-cs"/>
                        </a:rPr>
                        <a:t>अच्छा स्वस्थ्य और जीवनस्तर </a:t>
                      </a:r>
                      <a:endParaRPr lang="en-IN" sz="1200" b="0" i="0" u="none" strike="noStrike" kern="1200" dirty="0">
                        <a:solidFill>
                          <a:srgbClr val="000000"/>
                        </a:solidFill>
                        <a:effectLst/>
                        <a:latin typeface="Calibri" panose="020F0502020204030204" pitchFamily="34" charset="0"/>
                        <a:ea typeface="+mn-ea"/>
                        <a:cs typeface="+mn-cs"/>
                      </a:endParaRPr>
                    </a:p>
                  </a:txBody>
                  <a:tcPr marL="4508" marR="4508" marT="4691" marB="0" anchor="ctr"/>
                </a:tc>
                <a:extLst>
                  <a:ext uri="{0D108BD9-81ED-4DB2-BD59-A6C34878D82A}">
                    <a16:rowId xmlns:a16="http://schemas.microsoft.com/office/drawing/2014/main" val="10003"/>
                  </a:ext>
                </a:extLst>
              </a:tr>
              <a:tr h="231162">
                <a:tc>
                  <a:txBody>
                    <a:bodyPr/>
                    <a:lstStyle/>
                    <a:p>
                      <a:pPr marL="0" algn="l" defTabSz="914400" rtl="0" eaLnBrk="1" fontAlgn="ctr" latinLnBrk="0" hangingPunct="1"/>
                      <a:r>
                        <a:rPr lang="en-IN" sz="1200" b="0" i="0" u="none" strike="noStrike" kern="1200" dirty="0">
                          <a:solidFill>
                            <a:srgbClr val="000000"/>
                          </a:solidFill>
                          <a:effectLst/>
                          <a:latin typeface="Calibri" panose="020F0502020204030204" pitchFamily="34" charset="0"/>
                          <a:ea typeface="+mn-ea"/>
                          <a:cs typeface="+mn-cs"/>
                        </a:rPr>
                        <a:t>    </a:t>
                      </a:r>
                      <a:r>
                        <a:rPr lang="hi-IN" sz="1200" b="0" i="0" u="none" strike="noStrike" kern="1200" dirty="0">
                          <a:solidFill>
                            <a:srgbClr val="000000"/>
                          </a:solidFill>
                          <a:effectLst/>
                          <a:latin typeface="Calibri" panose="020F0502020204030204" pitchFamily="34" charset="0"/>
                          <a:ea typeface="+mn-ea"/>
                          <a:cs typeface="+mn-cs"/>
                        </a:rPr>
                        <a:t>लक्ष्य </a:t>
                      </a:r>
                      <a:r>
                        <a:rPr lang="en-IN" sz="1200" b="0" i="0" u="none" strike="noStrike" kern="1200" dirty="0">
                          <a:solidFill>
                            <a:srgbClr val="000000"/>
                          </a:solidFill>
                          <a:effectLst/>
                          <a:latin typeface="Calibri" panose="020F0502020204030204" pitchFamily="34" charset="0"/>
                          <a:ea typeface="+mn-ea"/>
                          <a:cs typeface="+mn-cs"/>
                        </a:rPr>
                        <a:t> 4 : </a:t>
                      </a:r>
                      <a:r>
                        <a:rPr lang="hi-IN" sz="1200" b="0" i="0" u="none" strike="noStrike" kern="1200" dirty="0">
                          <a:solidFill>
                            <a:srgbClr val="000000"/>
                          </a:solidFill>
                          <a:effectLst/>
                          <a:latin typeface="Calibri" panose="020F0502020204030204" pitchFamily="34" charset="0"/>
                          <a:ea typeface="+mn-ea"/>
                          <a:cs typeface="+mn-cs"/>
                        </a:rPr>
                        <a:t>गुणवत्तापूर्ण शिक्षा </a:t>
                      </a:r>
                      <a:endParaRPr lang="en-IN" sz="1200" b="0" i="0" u="none" strike="noStrike" kern="1200" dirty="0">
                        <a:solidFill>
                          <a:srgbClr val="000000"/>
                        </a:solidFill>
                        <a:effectLst/>
                        <a:latin typeface="Calibri" panose="020F0502020204030204" pitchFamily="34" charset="0"/>
                        <a:ea typeface="+mn-ea"/>
                        <a:cs typeface="+mn-cs"/>
                      </a:endParaRPr>
                    </a:p>
                  </a:txBody>
                  <a:tcPr marL="4508" marR="4508" marT="4691" marB="0" anchor="ctr"/>
                </a:tc>
                <a:extLst>
                  <a:ext uri="{0D108BD9-81ED-4DB2-BD59-A6C34878D82A}">
                    <a16:rowId xmlns:a16="http://schemas.microsoft.com/office/drawing/2014/main" val="10004"/>
                  </a:ext>
                </a:extLst>
              </a:tr>
              <a:tr h="231162">
                <a:tc>
                  <a:txBody>
                    <a:bodyPr/>
                    <a:lstStyle/>
                    <a:p>
                      <a:pPr marL="0" algn="l" defTabSz="914400" rtl="0" eaLnBrk="1" fontAlgn="ctr" latinLnBrk="0" hangingPunct="1"/>
                      <a:r>
                        <a:rPr lang="en-IN" sz="1200" b="0" i="0" u="none" strike="noStrike" kern="1200" dirty="0">
                          <a:solidFill>
                            <a:srgbClr val="000000"/>
                          </a:solidFill>
                          <a:effectLst/>
                          <a:latin typeface="Calibri" panose="020F0502020204030204" pitchFamily="34" charset="0"/>
                          <a:ea typeface="+mn-ea"/>
                          <a:cs typeface="+mn-cs"/>
                        </a:rPr>
                        <a:t>    </a:t>
                      </a:r>
                      <a:r>
                        <a:rPr lang="hi-IN" sz="1200" b="0" i="0" u="none" strike="noStrike" kern="1200" dirty="0">
                          <a:solidFill>
                            <a:srgbClr val="000000"/>
                          </a:solidFill>
                          <a:effectLst/>
                          <a:latin typeface="Calibri" panose="020F0502020204030204" pitchFamily="34" charset="0"/>
                          <a:ea typeface="+mn-ea"/>
                          <a:cs typeface="+mn-cs"/>
                        </a:rPr>
                        <a:t>लक्ष्य</a:t>
                      </a:r>
                      <a:r>
                        <a:rPr lang="en-IN" sz="1200" b="0" i="0" u="none" strike="noStrike" kern="1200" dirty="0">
                          <a:solidFill>
                            <a:srgbClr val="000000"/>
                          </a:solidFill>
                          <a:effectLst/>
                          <a:latin typeface="Calibri" panose="020F0502020204030204" pitchFamily="34" charset="0"/>
                          <a:ea typeface="+mn-ea"/>
                          <a:cs typeface="+mn-cs"/>
                        </a:rPr>
                        <a:t> 5 : </a:t>
                      </a:r>
                      <a:r>
                        <a:rPr lang="hi-IN" sz="1200" b="0" i="0" kern="1200" dirty="0">
                          <a:solidFill>
                            <a:schemeClr val="dk1"/>
                          </a:solidFill>
                          <a:effectLst/>
                          <a:latin typeface="+mn-lt"/>
                          <a:ea typeface="+mn-ea"/>
                          <a:cs typeface="+mn-cs"/>
                        </a:rPr>
                        <a:t>लैंगिक समानता</a:t>
                      </a:r>
                      <a:endParaRPr lang="en-IN" sz="1200" b="0" i="0" u="none" strike="noStrike" kern="1200" dirty="0">
                        <a:solidFill>
                          <a:srgbClr val="000000"/>
                        </a:solidFill>
                        <a:effectLst/>
                        <a:latin typeface="Calibri" panose="020F0502020204030204" pitchFamily="34" charset="0"/>
                        <a:ea typeface="+mn-ea"/>
                        <a:cs typeface="+mn-cs"/>
                      </a:endParaRPr>
                    </a:p>
                  </a:txBody>
                  <a:tcPr marL="4508" marR="4508" marT="4691" marB="0" anchor="ctr"/>
                </a:tc>
                <a:extLst>
                  <a:ext uri="{0D108BD9-81ED-4DB2-BD59-A6C34878D82A}">
                    <a16:rowId xmlns:a16="http://schemas.microsoft.com/office/drawing/2014/main" val="10005"/>
                  </a:ext>
                </a:extLst>
              </a:tr>
              <a:tr h="231162">
                <a:tc>
                  <a:txBody>
                    <a:bodyPr/>
                    <a:lstStyle/>
                    <a:p>
                      <a:pPr marL="0" algn="l" defTabSz="914400" rtl="0" eaLnBrk="1" fontAlgn="ctr" latinLnBrk="0" hangingPunct="1"/>
                      <a:r>
                        <a:rPr lang="en-IN" sz="1200" b="0" i="0" u="none" strike="noStrike" kern="1200" dirty="0">
                          <a:solidFill>
                            <a:srgbClr val="000000"/>
                          </a:solidFill>
                          <a:effectLst/>
                          <a:latin typeface="Calibri" panose="020F0502020204030204" pitchFamily="34" charset="0"/>
                          <a:ea typeface="+mn-ea"/>
                          <a:cs typeface="+mn-cs"/>
                        </a:rPr>
                        <a:t>    </a:t>
                      </a:r>
                      <a:r>
                        <a:rPr lang="hi-IN" sz="1200" b="0" i="0" u="none" strike="noStrike" kern="1200" dirty="0">
                          <a:solidFill>
                            <a:srgbClr val="000000"/>
                          </a:solidFill>
                          <a:effectLst/>
                          <a:latin typeface="Calibri" panose="020F0502020204030204" pitchFamily="34" charset="0"/>
                          <a:ea typeface="+mn-ea"/>
                          <a:cs typeface="+mn-cs"/>
                        </a:rPr>
                        <a:t>लक्ष्य</a:t>
                      </a:r>
                      <a:r>
                        <a:rPr lang="en-IN" sz="1200" b="0" i="0" u="none" strike="noStrike" kern="1200" dirty="0">
                          <a:solidFill>
                            <a:srgbClr val="000000"/>
                          </a:solidFill>
                          <a:effectLst/>
                          <a:latin typeface="Calibri" panose="020F0502020204030204" pitchFamily="34" charset="0"/>
                          <a:ea typeface="+mn-ea"/>
                          <a:cs typeface="+mn-cs"/>
                        </a:rPr>
                        <a:t> 6 : </a:t>
                      </a:r>
                      <a:r>
                        <a:rPr lang="hi-IN" sz="1200" b="0" i="0" kern="1200" dirty="0">
                          <a:solidFill>
                            <a:schemeClr val="dk1"/>
                          </a:solidFill>
                          <a:effectLst/>
                          <a:latin typeface="+mn-lt"/>
                          <a:ea typeface="+mn-ea"/>
                          <a:cs typeface="+mn-cs"/>
                        </a:rPr>
                        <a:t>साफ पानी और स्वच्छता</a:t>
                      </a:r>
                      <a:endParaRPr lang="en-IN" sz="1200" b="0" i="0" u="none" strike="noStrike" kern="1200" dirty="0">
                        <a:solidFill>
                          <a:srgbClr val="000000"/>
                        </a:solidFill>
                        <a:effectLst/>
                        <a:latin typeface="Calibri" panose="020F0502020204030204" pitchFamily="34" charset="0"/>
                        <a:ea typeface="+mn-ea"/>
                        <a:cs typeface="+mn-cs"/>
                      </a:endParaRPr>
                    </a:p>
                  </a:txBody>
                  <a:tcPr marL="4508" marR="4508" marT="4691" marB="0" anchor="ctr"/>
                </a:tc>
                <a:extLst>
                  <a:ext uri="{0D108BD9-81ED-4DB2-BD59-A6C34878D82A}">
                    <a16:rowId xmlns:a16="http://schemas.microsoft.com/office/drawing/2014/main" val="10006"/>
                  </a:ext>
                </a:extLst>
              </a:tr>
              <a:tr h="231162">
                <a:tc>
                  <a:txBody>
                    <a:bodyPr/>
                    <a:lstStyle/>
                    <a:p>
                      <a:pPr marL="0" algn="l" defTabSz="914400" rtl="0" eaLnBrk="1" fontAlgn="ctr" latinLnBrk="0" hangingPunct="1"/>
                      <a:r>
                        <a:rPr lang="en-IN" sz="1200" b="0" i="0" u="none" strike="noStrike" kern="1200" dirty="0">
                          <a:solidFill>
                            <a:srgbClr val="000000"/>
                          </a:solidFill>
                          <a:effectLst/>
                          <a:latin typeface="Calibri" panose="020F0502020204030204" pitchFamily="34" charset="0"/>
                          <a:ea typeface="+mn-ea"/>
                          <a:cs typeface="+mn-cs"/>
                        </a:rPr>
                        <a:t>    </a:t>
                      </a:r>
                      <a:r>
                        <a:rPr lang="hi-IN" sz="1200" b="0" i="0" u="none" strike="noStrike" kern="1200" dirty="0">
                          <a:solidFill>
                            <a:srgbClr val="000000"/>
                          </a:solidFill>
                          <a:effectLst/>
                          <a:latin typeface="Calibri" panose="020F0502020204030204" pitchFamily="34" charset="0"/>
                          <a:ea typeface="+mn-ea"/>
                          <a:cs typeface="+mn-cs"/>
                        </a:rPr>
                        <a:t>लक्ष्य </a:t>
                      </a:r>
                      <a:r>
                        <a:rPr lang="en-IN" sz="1200" b="0" i="0" u="none" strike="noStrike" kern="1200" dirty="0">
                          <a:solidFill>
                            <a:srgbClr val="000000"/>
                          </a:solidFill>
                          <a:effectLst/>
                          <a:latin typeface="Calibri" panose="020F0502020204030204" pitchFamily="34" charset="0"/>
                          <a:ea typeface="+mn-ea"/>
                          <a:cs typeface="+mn-cs"/>
                        </a:rPr>
                        <a:t>7 : </a:t>
                      </a:r>
                      <a:r>
                        <a:rPr lang="hi-IN" sz="1200" b="0" i="0" kern="1200" dirty="0">
                          <a:solidFill>
                            <a:schemeClr val="dk1"/>
                          </a:solidFill>
                          <a:effectLst/>
                          <a:latin typeface="+mn-lt"/>
                          <a:ea typeface="+mn-ea"/>
                          <a:cs typeface="+mn-cs"/>
                        </a:rPr>
                        <a:t>सस्ती और स्वच्छ ऊर्जा</a:t>
                      </a:r>
                      <a:endParaRPr lang="en-IN" sz="1200" b="0" i="0" u="none" strike="noStrike" kern="1200" dirty="0">
                        <a:solidFill>
                          <a:srgbClr val="000000"/>
                        </a:solidFill>
                        <a:effectLst/>
                        <a:latin typeface="Calibri" panose="020F0502020204030204" pitchFamily="34" charset="0"/>
                        <a:ea typeface="+mn-ea"/>
                        <a:cs typeface="+mn-cs"/>
                      </a:endParaRPr>
                    </a:p>
                  </a:txBody>
                  <a:tcPr marL="4508" marR="4508" marT="4691" marB="0" anchor="ctr"/>
                </a:tc>
                <a:extLst>
                  <a:ext uri="{0D108BD9-81ED-4DB2-BD59-A6C34878D82A}">
                    <a16:rowId xmlns:a16="http://schemas.microsoft.com/office/drawing/2014/main" val="10007"/>
                  </a:ext>
                </a:extLst>
              </a:tr>
              <a:tr h="231162">
                <a:tc>
                  <a:txBody>
                    <a:bodyPr/>
                    <a:lstStyle/>
                    <a:p>
                      <a:pPr marL="0" algn="l" defTabSz="914400" rtl="0" eaLnBrk="1" fontAlgn="ctr" latinLnBrk="0" hangingPunct="1"/>
                      <a:r>
                        <a:rPr lang="en-IN" sz="1200" b="0" i="0" u="none" strike="noStrike" kern="1200" dirty="0">
                          <a:solidFill>
                            <a:srgbClr val="000000"/>
                          </a:solidFill>
                          <a:effectLst/>
                          <a:latin typeface="Calibri" panose="020F0502020204030204" pitchFamily="34" charset="0"/>
                          <a:ea typeface="+mn-ea"/>
                          <a:cs typeface="+mn-cs"/>
                        </a:rPr>
                        <a:t>    </a:t>
                      </a:r>
                      <a:r>
                        <a:rPr lang="hi-IN" sz="1200" b="0" i="0" u="none" strike="noStrike" kern="1200" dirty="0">
                          <a:solidFill>
                            <a:srgbClr val="000000"/>
                          </a:solidFill>
                          <a:effectLst/>
                          <a:latin typeface="Calibri" panose="020F0502020204030204" pitchFamily="34" charset="0"/>
                          <a:ea typeface="+mn-ea"/>
                          <a:cs typeface="+mn-cs"/>
                        </a:rPr>
                        <a:t>लक्ष्य</a:t>
                      </a:r>
                      <a:r>
                        <a:rPr lang="en-IN" sz="1200" b="0" i="0" u="none" strike="noStrike" kern="1200" dirty="0">
                          <a:solidFill>
                            <a:srgbClr val="000000"/>
                          </a:solidFill>
                          <a:effectLst/>
                          <a:latin typeface="Calibri" panose="020F0502020204030204" pitchFamily="34" charset="0"/>
                          <a:ea typeface="+mn-ea"/>
                          <a:cs typeface="+mn-cs"/>
                        </a:rPr>
                        <a:t> 8 : </a:t>
                      </a:r>
                      <a:r>
                        <a:rPr lang="hi-IN" sz="1200" b="0" i="0" kern="1200" dirty="0">
                          <a:solidFill>
                            <a:schemeClr val="dk1"/>
                          </a:solidFill>
                          <a:effectLst/>
                          <a:latin typeface="+mn-lt"/>
                          <a:ea typeface="+mn-ea"/>
                          <a:cs typeface="+mn-cs"/>
                        </a:rPr>
                        <a:t>अच्छा काम और आर्थिक विकास</a:t>
                      </a:r>
                      <a:endParaRPr lang="en-IN" sz="1200" b="0" i="0" u="none" strike="noStrike" kern="1200" dirty="0">
                        <a:solidFill>
                          <a:srgbClr val="000000"/>
                        </a:solidFill>
                        <a:effectLst/>
                        <a:latin typeface="Calibri" panose="020F0502020204030204" pitchFamily="34" charset="0"/>
                        <a:ea typeface="+mn-ea"/>
                        <a:cs typeface="+mn-cs"/>
                      </a:endParaRPr>
                    </a:p>
                  </a:txBody>
                  <a:tcPr marL="4508" marR="4508" marT="4691" marB="0" anchor="ctr"/>
                </a:tc>
                <a:extLst>
                  <a:ext uri="{0D108BD9-81ED-4DB2-BD59-A6C34878D82A}">
                    <a16:rowId xmlns:a16="http://schemas.microsoft.com/office/drawing/2014/main" val="10008"/>
                  </a:ext>
                </a:extLst>
              </a:tr>
              <a:tr h="308547">
                <a:tc>
                  <a:txBody>
                    <a:bodyPr/>
                    <a:lstStyle/>
                    <a:p>
                      <a:pPr marL="0" algn="l" defTabSz="914400" rtl="0" eaLnBrk="1" fontAlgn="ctr" latinLnBrk="0" hangingPunct="1"/>
                      <a:r>
                        <a:rPr lang="en-IN" sz="1200" b="0" i="0" u="none" strike="noStrike" kern="1200" dirty="0">
                          <a:solidFill>
                            <a:srgbClr val="000000"/>
                          </a:solidFill>
                          <a:effectLst/>
                          <a:latin typeface="Calibri" panose="020F0502020204030204" pitchFamily="34" charset="0"/>
                          <a:ea typeface="+mn-ea"/>
                          <a:cs typeface="+mn-cs"/>
                        </a:rPr>
                        <a:t>    </a:t>
                      </a:r>
                      <a:r>
                        <a:rPr lang="hi-IN" sz="1200" b="0" i="0" u="none" strike="noStrike" kern="1200" dirty="0">
                          <a:solidFill>
                            <a:srgbClr val="000000"/>
                          </a:solidFill>
                          <a:effectLst/>
                          <a:latin typeface="Calibri" panose="020F0502020204030204" pitchFamily="34" charset="0"/>
                          <a:ea typeface="+mn-ea"/>
                          <a:cs typeface="+mn-cs"/>
                        </a:rPr>
                        <a:t>लक्ष्य</a:t>
                      </a:r>
                      <a:r>
                        <a:rPr lang="en-IN" sz="1200" b="0" i="0" u="none" strike="noStrike" kern="1200" dirty="0">
                          <a:solidFill>
                            <a:srgbClr val="000000"/>
                          </a:solidFill>
                          <a:effectLst/>
                          <a:latin typeface="Calibri" panose="020F0502020204030204" pitchFamily="34" charset="0"/>
                          <a:ea typeface="+mn-ea"/>
                          <a:cs typeface="+mn-cs"/>
                        </a:rPr>
                        <a:t> 9 : </a:t>
                      </a:r>
                      <a:r>
                        <a:rPr lang="hi-IN" sz="1200" b="0" i="0" kern="1200" dirty="0">
                          <a:solidFill>
                            <a:schemeClr val="dk1"/>
                          </a:solidFill>
                          <a:effectLst/>
                          <a:latin typeface="+mn-lt"/>
                          <a:ea typeface="+mn-ea"/>
                          <a:cs typeface="+mn-cs"/>
                        </a:rPr>
                        <a:t> उद्योग, नवाचार और बुनियादी ढांचा का विकास</a:t>
                      </a:r>
                      <a:endParaRPr lang="en-IN" sz="1200" b="0" i="0" u="none" strike="noStrike" kern="1200" dirty="0">
                        <a:solidFill>
                          <a:srgbClr val="000000"/>
                        </a:solidFill>
                        <a:effectLst/>
                        <a:latin typeface="Calibri" panose="020F0502020204030204" pitchFamily="34" charset="0"/>
                        <a:ea typeface="+mn-ea"/>
                        <a:cs typeface="+mn-cs"/>
                      </a:endParaRPr>
                    </a:p>
                  </a:txBody>
                  <a:tcPr marL="4508" marR="4508" marT="4691" marB="0" anchor="ctr"/>
                </a:tc>
                <a:extLst>
                  <a:ext uri="{0D108BD9-81ED-4DB2-BD59-A6C34878D82A}">
                    <a16:rowId xmlns:a16="http://schemas.microsoft.com/office/drawing/2014/main" val="10009"/>
                  </a:ext>
                </a:extLst>
              </a:tr>
              <a:tr h="231162">
                <a:tc>
                  <a:txBody>
                    <a:bodyPr/>
                    <a:lstStyle/>
                    <a:p>
                      <a:pPr marL="0" algn="l" defTabSz="914400" rtl="0" eaLnBrk="1" fontAlgn="ctr" latinLnBrk="0" hangingPunct="1"/>
                      <a:r>
                        <a:rPr lang="en-IN" sz="1200" b="0" i="0" u="none" strike="noStrike" kern="1200" dirty="0">
                          <a:solidFill>
                            <a:srgbClr val="000000"/>
                          </a:solidFill>
                          <a:effectLst/>
                          <a:latin typeface="Calibri" panose="020F0502020204030204" pitchFamily="34" charset="0"/>
                          <a:ea typeface="+mn-ea"/>
                          <a:cs typeface="+mn-cs"/>
                        </a:rPr>
                        <a:t>    </a:t>
                      </a:r>
                      <a:r>
                        <a:rPr lang="hi-IN" sz="1200" b="0" i="0" u="none" strike="noStrike" kern="1200" dirty="0">
                          <a:solidFill>
                            <a:srgbClr val="000000"/>
                          </a:solidFill>
                          <a:effectLst/>
                          <a:latin typeface="Calibri" panose="020F0502020204030204" pitchFamily="34" charset="0"/>
                          <a:ea typeface="+mn-ea"/>
                          <a:cs typeface="+mn-cs"/>
                        </a:rPr>
                        <a:t>लक्ष्य</a:t>
                      </a:r>
                      <a:r>
                        <a:rPr lang="en-IN" sz="1200" b="0" i="0" u="none" strike="noStrike" kern="1200" dirty="0">
                          <a:solidFill>
                            <a:srgbClr val="000000"/>
                          </a:solidFill>
                          <a:effectLst/>
                          <a:latin typeface="Calibri" panose="020F0502020204030204" pitchFamily="34" charset="0"/>
                          <a:ea typeface="+mn-ea"/>
                          <a:cs typeface="+mn-cs"/>
                        </a:rPr>
                        <a:t> 10 : </a:t>
                      </a:r>
                      <a:r>
                        <a:rPr lang="hi-IN" sz="1200" b="0" i="0" kern="1200" dirty="0">
                          <a:solidFill>
                            <a:schemeClr val="dk1"/>
                          </a:solidFill>
                          <a:effectLst/>
                          <a:latin typeface="+mn-lt"/>
                          <a:ea typeface="+mn-ea"/>
                          <a:cs typeface="+mn-cs"/>
                        </a:rPr>
                        <a:t>असमानता में कमी</a:t>
                      </a:r>
                      <a:endParaRPr lang="en-IN" sz="1200" b="0" i="0" u="none" strike="noStrike" kern="1200" dirty="0">
                        <a:solidFill>
                          <a:srgbClr val="000000"/>
                        </a:solidFill>
                        <a:effectLst/>
                        <a:latin typeface="Calibri" panose="020F0502020204030204" pitchFamily="34" charset="0"/>
                        <a:ea typeface="+mn-ea"/>
                        <a:cs typeface="+mn-cs"/>
                      </a:endParaRPr>
                    </a:p>
                  </a:txBody>
                  <a:tcPr marL="4508" marR="4508" marT="4691" marB="0" anchor="ctr"/>
                </a:tc>
                <a:extLst>
                  <a:ext uri="{0D108BD9-81ED-4DB2-BD59-A6C34878D82A}">
                    <a16:rowId xmlns:a16="http://schemas.microsoft.com/office/drawing/2014/main" val="10010"/>
                  </a:ext>
                </a:extLst>
              </a:tr>
              <a:tr h="231162">
                <a:tc>
                  <a:txBody>
                    <a:bodyPr/>
                    <a:lstStyle/>
                    <a:p>
                      <a:pPr marL="0" algn="l" defTabSz="914400" rtl="0" eaLnBrk="1" fontAlgn="ctr" latinLnBrk="0" hangingPunct="1"/>
                      <a:r>
                        <a:rPr lang="en-IN" sz="1200" b="0" i="0" u="none" strike="noStrike" kern="1200" dirty="0">
                          <a:solidFill>
                            <a:srgbClr val="000000"/>
                          </a:solidFill>
                          <a:effectLst/>
                          <a:latin typeface="Calibri" panose="020F0502020204030204" pitchFamily="34" charset="0"/>
                          <a:ea typeface="+mn-ea"/>
                          <a:cs typeface="+mn-cs"/>
                        </a:rPr>
                        <a:t>    </a:t>
                      </a:r>
                      <a:r>
                        <a:rPr lang="hi-IN" sz="1200" b="0" i="0" u="none" strike="noStrike" kern="1200" dirty="0">
                          <a:solidFill>
                            <a:srgbClr val="000000"/>
                          </a:solidFill>
                          <a:effectLst/>
                          <a:latin typeface="Calibri" panose="020F0502020204030204" pitchFamily="34" charset="0"/>
                          <a:ea typeface="+mn-ea"/>
                          <a:cs typeface="+mn-cs"/>
                        </a:rPr>
                        <a:t>लक्ष्य</a:t>
                      </a:r>
                      <a:r>
                        <a:rPr lang="en-IN" sz="1200" b="0" i="0" u="none" strike="noStrike" kern="1200" dirty="0">
                          <a:solidFill>
                            <a:srgbClr val="000000"/>
                          </a:solidFill>
                          <a:effectLst/>
                          <a:latin typeface="Calibri" panose="020F0502020204030204" pitchFamily="34" charset="0"/>
                          <a:ea typeface="+mn-ea"/>
                          <a:cs typeface="+mn-cs"/>
                        </a:rPr>
                        <a:t> 11 : </a:t>
                      </a:r>
                      <a:r>
                        <a:rPr lang="hi-IN" sz="1200" b="0" i="0" kern="1200" dirty="0">
                          <a:solidFill>
                            <a:schemeClr val="dk1"/>
                          </a:solidFill>
                          <a:effectLst/>
                          <a:latin typeface="+mn-lt"/>
                          <a:ea typeface="+mn-ea"/>
                          <a:cs typeface="+mn-cs"/>
                        </a:rPr>
                        <a:t>टिकाऊ शहरी और सामुदायिक विकास</a:t>
                      </a:r>
                      <a:endParaRPr lang="en-IN" sz="1200" b="0" i="0" u="none" strike="noStrike" kern="1200" dirty="0">
                        <a:solidFill>
                          <a:srgbClr val="000000"/>
                        </a:solidFill>
                        <a:effectLst/>
                        <a:latin typeface="Calibri" panose="020F0502020204030204" pitchFamily="34" charset="0"/>
                        <a:ea typeface="+mn-ea"/>
                        <a:cs typeface="+mn-cs"/>
                      </a:endParaRPr>
                    </a:p>
                  </a:txBody>
                  <a:tcPr marL="4508" marR="4508" marT="4691" marB="0" anchor="ctr"/>
                </a:tc>
                <a:extLst>
                  <a:ext uri="{0D108BD9-81ED-4DB2-BD59-A6C34878D82A}">
                    <a16:rowId xmlns:a16="http://schemas.microsoft.com/office/drawing/2014/main" val="10011"/>
                  </a:ext>
                </a:extLst>
              </a:tr>
              <a:tr h="273718">
                <a:tc>
                  <a:txBody>
                    <a:bodyPr/>
                    <a:lstStyle/>
                    <a:p>
                      <a:pPr marL="0" algn="l" defTabSz="914400" rtl="0" eaLnBrk="1" fontAlgn="ctr" latinLnBrk="0" hangingPunct="1"/>
                      <a:r>
                        <a:rPr lang="en-IN" sz="1200" b="0" i="0" u="none" strike="noStrike" kern="1200" dirty="0">
                          <a:solidFill>
                            <a:srgbClr val="000000"/>
                          </a:solidFill>
                          <a:effectLst/>
                          <a:latin typeface="Calibri" panose="020F0502020204030204" pitchFamily="34" charset="0"/>
                          <a:ea typeface="+mn-ea"/>
                          <a:cs typeface="+mn-cs"/>
                        </a:rPr>
                        <a:t>    </a:t>
                      </a:r>
                      <a:r>
                        <a:rPr lang="hi-IN" sz="1200" b="0" i="0" u="none" strike="noStrike" kern="1200" dirty="0">
                          <a:solidFill>
                            <a:srgbClr val="000000"/>
                          </a:solidFill>
                          <a:effectLst/>
                          <a:latin typeface="Calibri" panose="020F0502020204030204" pitchFamily="34" charset="0"/>
                          <a:ea typeface="+mn-ea"/>
                          <a:cs typeface="+mn-cs"/>
                        </a:rPr>
                        <a:t>लक्ष्य </a:t>
                      </a:r>
                      <a:r>
                        <a:rPr lang="en-IN" sz="1200" b="0" i="0" u="none" strike="noStrike" kern="1200" dirty="0">
                          <a:solidFill>
                            <a:srgbClr val="000000"/>
                          </a:solidFill>
                          <a:effectLst/>
                          <a:latin typeface="Calibri" panose="020F0502020204030204" pitchFamily="34" charset="0"/>
                          <a:ea typeface="+mn-ea"/>
                          <a:cs typeface="+mn-cs"/>
                        </a:rPr>
                        <a:t>12 : </a:t>
                      </a:r>
                      <a:r>
                        <a:rPr lang="hi-IN" sz="1200" b="0" i="0" kern="1200" dirty="0">
                          <a:solidFill>
                            <a:schemeClr val="dk1"/>
                          </a:solidFill>
                          <a:effectLst/>
                          <a:latin typeface="+mn-lt"/>
                          <a:ea typeface="+mn-ea"/>
                          <a:cs typeface="+mn-cs"/>
                        </a:rPr>
                        <a:t>जिम्मेदारी के साथ उपभोग और उत्पादन</a:t>
                      </a:r>
                      <a:endParaRPr lang="en-IN" sz="1200" b="0" i="0" u="none" strike="noStrike" kern="1200" dirty="0">
                        <a:solidFill>
                          <a:srgbClr val="000000"/>
                        </a:solidFill>
                        <a:effectLst/>
                        <a:latin typeface="Calibri" panose="020F0502020204030204" pitchFamily="34" charset="0"/>
                        <a:ea typeface="+mn-ea"/>
                        <a:cs typeface="+mn-cs"/>
                      </a:endParaRPr>
                    </a:p>
                  </a:txBody>
                  <a:tcPr marL="4508" marR="4508" marT="4691" marB="0" anchor="ctr"/>
                </a:tc>
                <a:extLst>
                  <a:ext uri="{0D108BD9-81ED-4DB2-BD59-A6C34878D82A}">
                    <a16:rowId xmlns:a16="http://schemas.microsoft.com/office/drawing/2014/main" val="10012"/>
                  </a:ext>
                </a:extLst>
              </a:tr>
              <a:tr h="231162">
                <a:tc>
                  <a:txBody>
                    <a:bodyPr/>
                    <a:lstStyle/>
                    <a:p>
                      <a:pPr marL="0" algn="l" defTabSz="914400" rtl="0" eaLnBrk="1" fontAlgn="ctr" latinLnBrk="0" hangingPunct="1"/>
                      <a:r>
                        <a:rPr lang="en-IN" sz="1200" b="0" i="0" u="none" strike="noStrike" kern="1200" dirty="0">
                          <a:solidFill>
                            <a:srgbClr val="000000"/>
                          </a:solidFill>
                          <a:effectLst/>
                          <a:latin typeface="Calibri" panose="020F0502020204030204" pitchFamily="34" charset="0"/>
                          <a:ea typeface="+mn-ea"/>
                          <a:cs typeface="+mn-cs"/>
                        </a:rPr>
                        <a:t>    </a:t>
                      </a:r>
                      <a:r>
                        <a:rPr lang="hi-IN" sz="1200" b="0" i="0" u="none" strike="noStrike" kern="1200" dirty="0">
                          <a:solidFill>
                            <a:srgbClr val="000000"/>
                          </a:solidFill>
                          <a:effectLst/>
                          <a:latin typeface="Calibri" panose="020F0502020204030204" pitchFamily="34" charset="0"/>
                          <a:ea typeface="+mn-ea"/>
                          <a:cs typeface="+mn-cs"/>
                        </a:rPr>
                        <a:t>लक्ष्य</a:t>
                      </a:r>
                      <a:r>
                        <a:rPr lang="en-IN" sz="1200" b="0" i="0" u="none" strike="noStrike" kern="1200" dirty="0">
                          <a:solidFill>
                            <a:srgbClr val="000000"/>
                          </a:solidFill>
                          <a:effectLst/>
                          <a:latin typeface="Calibri" panose="020F0502020204030204" pitchFamily="34" charset="0"/>
                          <a:ea typeface="+mn-ea"/>
                          <a:cs typeface="+mn-cs"/>
                        </a:rPr>
                        <a:t> 13 : </a:t>
                      </a:r>
                      <a:r>
                        <a:rPr lang="hi-IN" sz="1200" b="0" i="0" kern="1200" dirty="0">
                          <a:solidFill>
                            <a:schemeClr val="dk1"/>
                          </a:solidFill>
                          <a:effectLst/>
                          <a:latin typeface="+mn-lt"/>
                          <a:ea typeface="+mn-ea"/>
                          <a:cs typeface="+mn-cs"/>
                        </a:rPr>
                        <a:t>जलवायु परिवर्तन</a:t>
                      </a:r>
                      <a:endParaRPr lang="en-IN" sz="1200" b="0" i="0" u="none" strike="noStrike" kern="1200" dirty="0">
                        <a:solidFill>
                          <a:srgbClr val="000000"/>
                        </a:solidFill>
                        <a:effectLst/>
                        <a:latin typeface="Calibri" panose="020F0502020204030204" pitchFamily="34" charset="0"/>
                        <a:ea typeface="+mn-ea"/>
                        <a:cs typeface="+mn-cs"/>
                      </a:endParaRPr>
                    </a:p>
                  </a:txBody>
                  <a:tcPr marL="4508" marR="4508" marT="4691" marB="0" anchor="ctr"/>
                </a:tc>
                <a:extLst>
                  <a:ext uri="{0D108BD9-81ED-4DB2-BD59-A6C34878D82A}">
                    <a16:rowId xmlns:a16="http://schemas.microsoft.com/office/drawing/2014/main" val="10013"/>
                  </a:ext>
                </a:extLst>
              </a:tr>
              <a:tr h="231162">
                <a:tc>
                  <a:txBody>
                    <a:bodyPr/>
                    <a:lstStyle/>
                    <a:p>
                      <a:pPr marL="0" algn="l" defTabSz="914400" rtl="0" eaLnBrk="1" fontAlgn="ctr" latinLnBrk="0" hangingPunct="1"/>
                      <a:r>
                        <a:rPr lang="en-IN" sz="1200" b="0" i="0" u="none" strike="noStrike" kern="1200" dirty="0">
                          <a:solidFill>
                            <a:srgbClr val="000000"/>
                          </a:solidFill>
                          <a:effectLst/>
                          <a:latin typeface="Calibri" panose="020F0502020204030204" pitchFamily="34" charset="0"/>
                          <a:ea typeface="+mn-ea"/>
                          <a:cs typeface="+mn-cs"/>
                        </a:rPr>
                        <a:t>    </a:t>
                      </a:r>
                      <a:r>
                        <a:rPr lang="hi-IN" sz="1200" b="0" i="0" u="none" strike="noStrike" kern="1200" dirty="0">
                          <a:solidFill>
                            <a:srgbClr val="000000"/>
                          </a:solidFill>
                          <a:effectLst/>
                          <a:latin typeface="Calibri" panose="020F0502020204030204" pitchFamily="34" charset="0"/>
                          <a:ea typeface="+mn-ea"/>
                          <a:cs typeface="+mn-cs"/>
                        </a:rPr>
                        <a:t>लक्ष्य</a:t>
                      </a:r>
                      <a:r>
                        <a:rPr lang="en-IN" sz="1200" b="0" i="0" u="none" strike="noStrike" kern="1200" dirty="0">
                          <a:solidFill>
                            <a:srgbClr val="000000"/>
                          </a:solidFill>
                          <a:effectLst/>
                          <a:latin typeface="Calibri" panose="020F0502020204030204" pitchFamily="34" charset="0"/>
                          <a:ea typeface="+mn-ea"/>
                          <a:cs typeface="+mn-cs"/>
                        </a:rPr>
                        <a:t> 14 : </a:t>
                      </a:r>
                      <a:r>
                        <a:rPr lang="hi-IN" sz="1200" b="0" i="0" kern="1200" dirty="0">
                          <a:solidFill>
                            <a:schemeClr val="dk1"/>
                          </a:solidFill>
                          <a:effectLst/>
                          <a:latin typeface="+mn-lt"/>
                          <a:ea typeface="+mn-ea"/>
                          <a:cs typeface="+mn-cs"/>
                        </a:rPr>
                        <a:t>पानी में जीवन</a:t>
                      </a:r>
                      <a:endParaRPr lang="en-IN" sz="1200" b="0" i="0" u="none" strike="noStrike" kern="1200" dirty="0">
                        <a:solidFill>
                          <a:srgbClr val="000000"/>
                        </a:solidFill>
                        <a:effectLst/>
                        <a:latin typeface="Calibri" panose="020F0502020204030204" pitchFamily="34" charset="0"/>
                        <a:ea typeface="+mn-ea"/>
                        <a:cs typeface="+mn-cs"/>
                      </a:endParaRPr>
                    </a:p>
                  </a:txBody>
                  <a:tcPr marL="4508" marR="4508" marT="4691" marB="0" anchor="ctr"/>
                </a:tc>
                <a:extLst>
                  <a:ext uri="{0D108BD9-81ED-4DB2-BD59-A6C34878D82A}">
                    <a16:rowId xmlns:a16="http://schemas.microsoft.com/office/drawing/2014/main" val="10014"/>
                  </a:ext>
                </a:extLst>
              </a:tr>
              <a:tr h="231162">
                <a:tc>
                  <a:txBody>
                    <a:bodyPr/>
                    <a:lstStyle/>
                    <a:p>
                      <a:pPr marL="0" algn="l" defTabSz="914400" rtl="0" eaLnBrk="1" fontAlgn="ctr" latinLnBrk="0" hangingPunct="1"/>
                      <a:r>
                        <a:rPr lang="en-IN" sz="1200" b="0" i="0" u="none" strike="noStrike" kern="1200" dirty="0">
                          <a:solidFill>
                            <a:srgbClr val="000000"/>
                          </a:solidFill>
                          <a:effectLst/>
                          <a:latin typeface="Calibri" panose="020F0502020204030204" pitchFamily="34" charset="0"/>
                          <a:ea typeface="+mn-ea"/>
                          <a:cs typeface="+mn-cs"/>
                        </a:rPr>
                        <a:t>    </a:t>
                      </a:r>
                      <a:r>
                        <a:rPr lang="hi-IN" sz="1200" b="0" i="0" u="none" strike="noStrike" kern="1200" dirty="0">
                          <a:solidFill>
                            <a:srgbClr val="000000"/>
                          </a:solidFill>
                          <a:effectLst/>
                          <a:latin typeface="Calibri" panose="020F0502020204030204" pitchFamily="34" charset="0"/>
                          <a:ea typeface="+mn-ea"/>
                          <a:cs typeface="+mn-cs"/>
                        </a:rPr>
                        <a:t>लक्ष्य</a:t>
                      </a:r>
                      <a:r>
                        <a:rPr lang="en-IN" sz="1200" b="0" i="0" u="none" strike="noStrike" kern="1200" dirty="0">
                          <a:solidFill>
                            <a:srgbClr val="000000"/>
                          </a:solidFill>
                          <a:effectLst/>
                          <a:latin typeface="Calibri" panose="020F0502020204030204" pitchFamily="34" charset="0"/>
                          <a:ea typeface="+mn-ea"/>
                          <a:cs typeface="+mn-cs"/>
                        </a:rPr>
                        <a:t> 15 : </a:t>
                      </a:r>
                      <a:r>
                        <a:rPr lang="hi-IN" sz="1200" b="0" i="0" kern="1200" dirty="0">
                          <a:solidFill>
                            <a:schemeClr val="dk1"/>
                          </a:solidFill>
                          <a:effectLst/>
                          <a:latin typeface="+mn-lt"/>
                          <a:ea typeface="+mn-ea"/>
                          <a:cs typeface="+mn-cs"/>
                        </a:rPr>
                        <a:t>भूमि पर जीवन</a:t>
                      </a:r>
                      <a:endParaRPr lang="en-IN" sz="1200" b="0" i="0" u="none" strike="noStrike" kern="1200" dirty="0">
                        <a:solidFill>
                          <a:srgbClr val="000000"/>
                        </a:solidFill>
                        <a:effectLst/>
                        <a:latin typeface="Calibri" panose="020F0502020204030204" pitchFamily="34" charset="0"/>
                        <a:ea typeface="+mn-ea"/>
                        <a:cs typeface="+mn-cs"/>
                      </a:endParaRPr>
                    </a:p>
                  </a:txBody>
                  <a:tcPr marL="4508" marR="4508" marT="4691" marB="0" anchor="ctr"/>
                </a:tc>
                <a:extLst>
                  <a:ext uri="{0D108BD9-81ED-4DB2-BD59-A6C34878D82A}">
                    <a16:rowId xmlns:a16="http://schemas.microsoft.com/office/drawing/2014/main" val="10015"/>
                  </a:ext>
                </a:extLst>
              </a:tr>
              <a:tr h="231162">
                <a:tc>
                  <a:txBody>
                    <a:bodyPr/>
                    <a:lstStyle/>
                    <a:p>
                      <a:pPr marL="0" algn="l" defTabSz="914400" rtl="0" eaLnBrk="1" fontAlgn="ctr" latinLnBrk="0" hangingPunct="1"/>
                      <a:r>
                        <a:rPr lang="hi-IN" sz="1200" b="0" i="0" u="none" strike="noStrike" kern="1200" dirty="0">
                          <a:solidFill>
                            <a:srgbClr val="000000"/>
                          </a:solidFill>
                          <a:effectLst/>
                          <a:latin typeface="Calibri" panose="020F0502020204030204" pitchFamily="34" charset="0"/>
                          <a:ea typeface="+mn-ea"/>
                          <a:cs typeface="+mn-cs"/>
                        </a:rPr>
                        <a:t>  लक्ष्य</a:t>
                      </a:r>
                      <a:r>
                        <a:rPr lang="en-IN" sz="1200" b="0" i="0" u="none" strike="noStrike" kern="1200" dirty="0">
                          <a:solidFill>
                            <a:srgbClr val="000000"/>
                          </a:solidFill>
                          <a:effectLst/>
                          <a:latin typeface="Calibri" panose="020F0502020204030204" pitchFamily="34" charset="0"/>
                          <a:ea typeface="+mn-ea"/>
                          <a:cs typeface="+mn-cs"/>
                        </a:rPr>
                        <a:t>16 : </a:t>
                      </a:r>
                      <a:r>
                        <a:rPr lang="hi-IN" sz="1200" b="0" i="0" kern="1200" dirty="0">
                          <a:solidFill>
                            <a:schemeClr val="dk1"/>
                          </a:solidFill>
                          <a:effectLst/>
                          <a:latin typeface="+mn-lt"/>
                          <a:ea typeface="+mn-ea"/>
                          <a:cs typeface="+mn-cs"/>
                        </a:rPr>
                        <a:t>शांति और न्याय के लिए संस्थान</a:t>
                      </a:r>
                      <a:endParaRPr lang="en-IN" sz="1200" b="0" i="0" u="none" strike="noStrike" kern="1200" dirty="0">
                        <a:solidFill>
                          <a:srgbClr val="000000"/>
                        </a:solidFill>
                        <a:effectLst/>
                        <a:latin typeface="Calibri" panose="020F0502020204030204" pitchFamily="34" charset="0"/>
                        <a:ea typeface="+mn-ea"/>
                        <a:cs typeface="+mn-cs"/>
                      </a:endParaRPr>
                    </a:p>
                  </a:txBody>
                  <a:tcPr marL="4508" marR="4508" marT="4691" marB="0" anchor="ctr"/>
                </a:tc>
                <a:extLst>
                  <a:ext uri="{0D108BD9-81ED-4DB2-BD59-A6C34878D82A}">
                    <a16:rowId xmlns:a16="http://schemas.microsoft.com/office/drawing/2014/main" val="10016"/>
                  </a:ext>
                </a:extLst>
              </a:tr>
              <a:tr h="231162">
                <a:tc>
                  <a:txBody>
                    <a:bodyPr/>
                    <a:lstStyle/>
                    <a:p>
                      <a:pPr marL="0" algn="l" defTabSz="914400" rtl="0" eaLnBrk="1" fontAlgn="ctr" latinLnBrk="0" hangingPunct="1"/>
                      <a:r>
                        <a:rPr lang="en-US" sz="1200" b="0" i="0" u="none" strike="noStrike" kern="1200" dirty="0">
                          <a:solidFill>
                            <a:srgbClr val="000000"/>
                          </a:solidFill>
                          <a:effectLst/>
                          <a:latin typeface="Calibri" panose="020F0502020204030204" pitchFamily="34" charset="0"/>
                          <a:ea typeface="+mn-ea"/>
                          <a:cs typeface="+mn-cs"/>
                        </a:rPr>
                        <a:t>    </a:t>
                      </a:r>
                      <a:r>
                        <a:rPr lang="hi-IN" sz="1200" b="0" i="0" u="none" strike="noStrike" kern="1200" dirty="0">
                          <a:solidFill>
                            <a:srgbClr val="000000"/>
                          </a:solidFill>
                          <a:effectLst/>
                          <a:latin typeface="Calibri" panose="020F0502020204030204" pitchFamily="34" charset="0"/>
                          <a:ea typeface="+mn-ea"/>
                          <a:cs typeface="+mn-cs"/>
                        </a:rPr>
                        <a:t>लक्ष्य</a:t>
                      </a:r>
                      <a:r>
                        <a:rPr lang="en-US" sz="1200" b="0" i="0" u="none" strike="noStrike" kern="1200" dirty="0">
                          <a:solidFill>
                            <a:srgbClr val="000000"/>
                          </a:solidFill>
                          <a:effectLst/>
                          <a:latin typeface="Calibri" panose="020F0502020204030204" pitchFamily="34" charset="0"/>
                          <a:ea typeface="+mn-ea"/>
                          <a:cs typeface="+mn-cs"/>
                        </a:rPr>
                        <a:t> 17: </a:t>
                      </a:r>
                      <a:r>
                        <a:rPr lang="hi-IN" sz="1200" b="0" i="0" kern="1200" dirty="0">
                          <a:solidFill>
                            <a:schemeClr val="dk1"/>
                          </a:solidFill>
                          <a:effectLst/>
                          <a:latin typeface="+mn-lt"/>
                          <a:ea typeface="+mn-ea"/>
                          <a:cs typeface="+mn-cs"/>
                        </a:rPr>
                        <a:t>लक्ष्य प्राप्ति में सामूहिक साझेदारी</a:t>
                      </a:r>
                      <a:endParaRPr lang="en-IN" sz="1200" b="0" i="0" u="none" strike="noStrike" kern="1200" dirty="0">
                        <a:solidFill>
                          <a:srgbClr val="000000"/>
                        </a:solidFill>
                        <a:effectLst/>
                        <a:latin typeface="Calibri" panose="020F0502020204030204" pitchFamily="34" charset="0"/>
                        <a:ea typeface="+mn-ea"/>
                        <a:cs typeface="+mn-cs"/>
                      </a:endParaRPr>
                    </a:p>
                  </a:txBody>
                  <a:tcPr marL="4508" marR="4508" marT="4691" marB="0" anchor="ctr"/>
                </a:tc>
                <a:extLst>
                  <a:ext uri="{0D108BD9-81ED-4DB2-BD59-A6C34878D82A}">
                    <a16:rowId xmlns:a16="http://schemas.microsoft.com/office/drawing/2014/main" val="885917197"/>
                  </a:ext>
                </a:extLst>
              </a:tr>
            </a:tbl>
          </a:graphicData>
        </a:graphic>
      </p:graphicFrame>
      <p:sp>
        <p:nvSpPr>
          <p:cNvPr id="3" name="Slide Number Placeholder 2">
            <a:extLst>
              <a:ext uri="{FF2B5EF4-FFF2-40B4-BE49-F238E27FC236}">
                <a16:creationId xmlns:a16="http://schemas.microsoft.com/office/drawing/2014/main" id="{5D60A16B-73BC-43E4-B827-9C4690FC4B1F}"/>
              </a:ext>
            </a:extLst>
          </p:cNvPr>
          <p:cNvSpPr>
            <a:spLocks noGrp="1"/>
          </p:cNvSpPr>
          <p:nvPr>
            <p:ph type="sldNum" sz="quarter" idx="12"/>
          </p:nvPr>
        </p:nvSpPr>
        <p:spPr/>
        <p:txBody>
          <a:bodyPr/>
          <a:lstStyle/>
          <a:p>
            <a:fld id="{4C80ACD2-E63B-4AB9-AC47-80575A6D19C5}" type="slidenum">
              <a:rPr lang="en-IN" smtClean="0"/>
              <a:t>11</a:t>
            </a:fld>
            <a:endParaRPr lang="en-IN"/>
          </a:p>
        </p:txBody>
      </p:sp>
      <p:pic>
        <p:nvPicPr>
          <p:cNvPr id="5" name="Picture 4">
            <a:extLst>
              <a:ext uri="{FF2B5EF4-FFF2-40B4-BE49-F238E27FC236}">
                <a16:creationId xmlns:a16="http://schemas.microsoft.com/office/drawing/2014/main" id="{87A43493-75C6-48AA-B86F-58040EA6C59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10200" y="693129"/>
            <a:ext cx="3581400" cy="431701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38811700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6"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6"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Horizontal)">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AAC412-EDAF-47B7-B268-51C6BCABA713}"/>
              </a:ext>
            </a:extLst>
          </p:cNvPr>
          <p:cNvSpPr>
            <a:spLocks noGrp="1"/>
          </p:cNvSpPr>
          <p:nvPr>
            <p:ph type="title"/>
          </p:nvPr>
        </p:nvSpPr>
        <p:spPr>
          <a:xfrm>
            <a:off x="1295400" y="130492"/>
            <a:ext cx="7685283" cy="579668"/>
          </a:xfrm>
        </p:spPr>
        <p:txBody>
          <a:bodyPr>
            <a:normAutofit/>
          </a:bodyPr>
          <a:lstStyle/>
          <a:p>
            <a:r>
              <a:rPr lang="hi-IN" sz="2800" b="1" dirty="0">
                <a:solidFill>
                  <a:srgbClr val="C00000"/>
                </a:solidFill>
              </a:rPr>
              <a:t>सतत विकास लक्ष्यों का स्थानीयकरण </a:t>
            </a:r>
            <a:endParaRPr lang="en-US" sz="2800" b="1" dirty="0">
              <a:solidFill>
                <a:srgbClr val="C00000"/>
              </a:solidFill>
            </a:endParaRPr>
          </a:p>
        </p:txBody>
      </p:sp>
      <p:sp>
        <p:nvSpPr>
          <p:cNvPr id="3" name="Content Placeholder 2">
            <a:extLst>
              <a:ext uri="{FF2B5EF4-FFF2-40B4-BE49-F238E27FC236}">
                <a16:creationId xmlns:a16="http://schemas.microsoft.com/office/drawing/2014/main" id="{B47DCE4A-3ED9-47F3-B774-010F3B037A3D}"/>
              </a:ext>
            </a:extLst>
          </p:cNvPr>
          <p:cNvSpPr>
            <a:spLocks noGrp="1"/>
          </p:cNvSpPr>
          <p:nvPr>
            <p:ph idx="1"/>
          </p:nvPr>
        </p:nvSpPr>
        <p:spPr>
          <a:xfrm>
            <a:off x="2133600" y="2495550"/>
            <a:ext cx="7010400" cy="3657600"/>
          </a:xfrm>
        </p:spPr>
        <p:txBody>
          <a:bodyPr>
            <a:normAutofit/>
          </a:bodyPr>
          <a:lstStyle/>
          <a:p>
            <a:endParaRPr lang="en-US" dirty="0"/>
          </a:p>
          <a:p>
            <a:endParaRPr lang="en-US" dirty="0"/>
          </a:p>
        </p:txBody>
      </p:sp>
      <p:sp>
        <p:nvSpPr>
          <p:cNvPr id="5" name="Rectangle 2"/>
          <p:cNvSpPr>
            <a:spLocks noChangeArrowheads="1"/>
          </p:cNvSpPr>
          <p:nvPr/>
        </p:nvSpPr>
        <p:spPr bwMode="auto">
          <a:xfrm>
            <a:off x="1295400" y="819150"/>
            <a:ext cx="7620000" cy="5111470"/>
          </a:xfrm>
          <a:prstGeom prst="rect">
            <a:avLst/>
          </a:prstGeom>
          <a:noFill/>
          <a:ln>
            <a:noFill/>
          </a:ln>
          <a:effectLst/>
        </p:spPr>
        <p:txBody>
          <a:bodyPr vert="horz" wrap="square" lIns="0" tIns="-9522" rIns="0" bIns="-9522" numCol="1" anchor="ctr" anchorCtr="0" compatLnSpc="1">
            <a:prstTxWarp prst="textNoShape">
              <a:avLst/>
            </a:prstTxWarp>
            <a:spAutoFit/>
          </a:bodyPr>
          <a:lstStyle/>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lang="hi-IN" sz="1400" dirty="0"/>
              <a:t>सतत विकास लक्ष्य</a:t>
            </a:r>
            <a:r>
              <a:rPr kumimoji="0" lang="hi-IN" altLang="en-US" sz="1400" b="0" i="0" u="none" strike="noStrike" cap="none" normalizeH="0" baseline="0" dirty="0">
                <a:ln>
                  <a:noFill/>
                </a:ln>
                <a:solidFill>
                  <a:srgbClr val="202124"/>
                </a:solidFill>
                <a:effectLst/>
                <a:latin typeface="inherit"/>
                <a:cs typeface="Mangal" panose="02040503050203030202"/>
              </a:rPr>
              <a:t> का स्थानीयकरण</a:t>
            </a:r>
            <a:r>
              <a:rPr kumimoji="0" lang="en-US" altLang="en-US" sz="1400" b="0" i="0" u="none" strike="noStrike" cap="none" normalizeH="0" baseline="0" dirty="0">
                <a:ln>
                  <a:noFill/>
                </a:ln>
                <a:solidFill>
                  <a:srgbClr val="202124"/>
                </a:solidFill>
                <a:effectLst/>
                <a:latin typeface="inherit"/>
                <a:cs typeface="Mangal" panose="02040503050203030202"/>
              </a:rPr>
              <a:t>,</a:t>
            </a:r>
            <a:r>
              <a:rPr kumimoji="0" lang="hi-IN" altLang="en-US" sz="1400" b="0" i="0" u="none" strike="noStrike" cap="none" normalizeH="0" baseline="0" dirty="0">
                <a:ln>
                  <a:noFill/>
                </a:ln>
                <a:solidFill>
                  <a:srgbClr val="202124"/>
                </a:solidFill>
                <a:effectLst/>
                <a:latin typeface="inherit"/>
                <a:cs typeface="Mangal" panose="02040503050203030202"/>
              </a:rPr>
              <a:t> महत्वपूर्ण  का एजेंडा है। संघवाद के सिद्धांत और राज्यों को धन के बड़े हस्तांतरण के अनुरूप, भारत में सतत विकास के लिए, 2030 के एजेंडा की सफलता सुनिश्चित करने के लिए राज्य, प्राथमिक हितधारक हैं।</a:t>
            </a:r>
            <a:r>
              <a:rPr kumimoji="0" lang="hi-IN" altLang="en-US" sz="1400" b="0" i="0" u="none" strike="noStrike" cap="none" normalizeH="0" baseline="0" dirty="0">
                <a:ln>
                  <a:noFill/>
                </a:ln>
                <a:solidFill>
                  <a:schemeClr val="tx1"/>
                </a:solidFill>
                <a:effectLst/>
                <a:cs typeface="Mangal" panose="02040503050203030202"/>
              </a:rPr>
              <a:t> </a:t>
            </a:r>
            <a:endParaRPr kumimoji="0" lang="en-US" altLang="en-US" sz="1400" b="0" i="0" u="none" strike="noStrike" cap="none" normalizeH="0" baseline="0" dirty="0">
              <a:ln>
                <a:noFill/>
              </a:ln>
              <a:solidFill>
                <a:schemeClr val="tx1"/>
              </a:solidFill>
              <a:effectLst/>
              <a:cs typeface="Mangal" panose="02040503050203030202"/>
            </a:endParaRPr>
          </a:p>
          <a:p>
            <a:pPr marR="0" lvl="0" algn="l" defTabSz="914400" rtl="0" eaLnBrk="0" fontAlgn="base" latinLnBrk="0" hangingPunct="0">
              <a:lnSpc>
                <a:spcPct val="150000"/>
              </a:lnSpc>
              <a:spcBef>
                <a:spcPct val="0"/>
              </a:spcBef>
              <a:spcAft>
                <a:spcPct val="0"/>
              </a:spcAft>
              <a:buClrTx/>
              <a:buSzTx/>
              <a:tabLst/>
            </a:pPr>
            <a:endParaRPr kumimoji="0" lang="en-US" altLang="en-US" sz="1400" b="0" i="0" u="none" strike="noStrike" cap="none" normalizeH="0" baseline="0" dirty="0">
              <a:ln>
                <a:noFill/>
              </a:ln>
              <a:solidFill>
                <a:schemeClr val="tx1"/>
              </a:solidFill>
              <a:effectLst/>
              <a:cs typeface="Mangal" panose="02040503050203030202"/>
            </a:endParaRPr>
          </a:p>
          <a:p>
            <a:pPr marL="285750" indent="-285750" algn="l" rtl="0" eaLnBrk="0" fontAlgn="base" hangingPunct="0">
              <a:lnSpc>
                <a:spcPct val="150000"/>
              </a:lnSpc>
              <a:spcBef>
                <a:spcPct val="0"/>
              </a:spcBef>
              <a:spcAft>
                <a:spcPct val="0"/>
              </a:spcAft>
              <a:buFont typeface="Arial" panose="020B0604020202020204" pitchFamily="34" charset="0"/>
              <a:buChar char="•"/>
            </a:pPr>
            <a:r>
              <a:rPr kumimoji="0" lang="hi-IN" altLang="en-US" sz="1400" b="0" i="0" u="none" strike="noStrike" cap="none" normalizeH="0" baseline="0" dirty="0">
                <a:ln>
                  <a:noFill/>
                </a:ln>
                <a:solidFill>
                  <a:srgbClr val="202124"/>
                </a:solidFill>
                <a:effectLst/>
                <a:latin typeface="inherit"/>
                <a:cs typeface="Mangal" panose="02040503050203030202"/>
              </a:rPr>
              <a:t>'स्थानीयकरण' 2030 एजेंडा की उपलब्धि में राज्यस्तरीय संदर्भों को पहचानने की प्रक्रिया है, लक्ष्यों और लक्ष्यों की स्थापना से, क्रियान्वयन के साधन निर्धारित करने और प्रगति को मापने और निगरानी करने के लिए संकेतकों का उपयोग करने के अलावा, पैरोकारी  द्वारा जागरूकता बढ़ाने में भी सहायता मिलेगी ।</a:t>
            </a:r>
            <a:endParaRPr lang="hi-IN" altLang="en-US" sz="1400" dirty="0">
              <a:solidFill>
                <a:srgbClr val="202124"/>
              </a:solidFill>
              <a:latin typeface="inherit"/>
              <a:cs typeface="Mangal" panose="02040503050203030202"/>
            </a:endParaRPr>
          </a:p>
          <a:p>
            <a:pPr marL="285750" indent="-285750" algn="l" rtl="0" eaLnBrk="0" fontAlgn="base" hangingPunct="0">
              <a:lnSpc>
                <a:spcPct val="150000"/>
              </a:lnSpc>
              <a:spcBef>
                <a:spcPct val="0"/>
              </a:spcBef>
              <a:spcAft>
                <a:spcPct val="0"/>
              </a:spcAft>
              <a:buFont typeface="Arial" panose="020B0604020202020204" pitchFamily="34" charset="0"/>
              <a:buChar char="•"/>
            </a:pPr>
            <a:r>
              <a:rPr kumimoji="0" lang="hi-IN" altLang="en-US" sz="1400" b="0" i="0" u="none" strike="noStrike" cap="none" normalizeH="0" baseline="0" dirty="0">
                <a:ln>
                  <a:noFill/>
                </a:ln>
                <a:solidFill>
                  <a:schemeClr val="tx1"/>
                </a:solidFill>
                <a:effectLst/>
                <a:cs typeface="Mangal" panose="02040503050203030202"/>
              </a:rPr>
              <a:t> </a:t>
            </a:r>
            <a:endParaRPr kumimoji="0" lang="en-US" altLang="en-US" sz="1400" b="0" i="0" u="none" strike="noStrike" cap="none" normalizeH="0" baseline="0" dirty="0">
              <a:ln>
                <a:noFill/>
              </a:ln>
              <a:solidFill>
                <a:schemeClr val="tx1"/>
              </a:solidFill>
              <a:effectLst/>
              <a:cs typeface="Mangal" panose="02040503050203030202"/>
            </a:endParaRPr>
          </a:p>
          <a:p>
            <a:pPr marL="171450" indent="-171450" algn="l" rtl="0" eaLnBrk="0" fontAlgn="base" hangingPunct="0">
              <a:lnSpc>
                <a:spcPct val="150000"/>
              </a:lnSpc>
              <a:spcBef>
                <a:spcPct val="0"/>
              </a:spcBef>
              <a:spcAft>
                <a:spcPct val="0"/>
              </a:spcAft>
              <a:buFont typeface="Arial" panose="020B0604020202020204" pitchFamily="34" charset="0"/>
              <a:buChar char="•"/>
            </a:pPr>
            <a:endParaRPr kumimoji="0" lang="en-US" altLang="en-US" sz="1400" b="0" i="0" u="none" strike="noStrike" cap="none" normalizeH="0" baseline="0" dirty="0">
              <a:ln>
                <a:noFill/>
              </a:ln>
              <a:solidFill>
                <a:schemeClr val="tx1"/>
              </a:solidFill>
              <a:effectLst/>
              <a:cs typeface="Mangal" panose="02040503050203030202"/>
            </a:endParaRPr>
          </a:p>
          <a:p>
            <a:pPr marL="285750" indent="-285750" algn="l" rtl="0" eaLnBrk="0" fontAlgn="base" hangingPunct="0">
              <a:lnSpc>
                <a:spcPct val="150000"/>
              </a:lnSpc>
              <a:spcBef>
                <a:spcPct val="0"/>
              </a:spcBef>
              <a:spcAft>
                <a:spcPct val="0"/>
              </a:spcAft>
              <a:buFont typeface="Arial" panose="020B0604020202020204" pitchFamily="34" charset="0"/>
              <a:buChar char="•"/>
            </a:pPr>
            <a:r>
              <a:rPr kumimoji="0" lang="hi-IN" altLang="en-US" sz="1400" b="0" i="0" u="none" strike="noStrike" cap="none" normalizeH="0" baseline="0" dirty="0">
                <a:ln>
                  <a:noFill/>
                </a:ln>
                <a:solidFill>
                  <a:srgbClr val="202124"/>
                </a:solidFill>
                <a:effectLst/>
                <a:latin typeface="inherit"/>
                <a:cs typeface="Mangal" panose="02040503050203030202"/>
              </a:rPr>
              <a:t>स्थानीयकरण दोनों से संबंधित है कि कैसे स्थानीय और राज्य सरकारें नीचे से ऊपर की कार्रवाई के माध्यम से </a:t>
            </a:r>
            <a:r>
              <a:rPr lang="hi-IN" sz="1400" dirty="0"/>
              <a:t>सतत विकास लक्ष्य</a:t>
            </a:r>
            <a:r>
              <a:rPr kumimoji="0" lang="hi-IN" altLang="en-US" sz="1400" b="0" i="0" u="none" strike="noStrike" cap="none" normalizeH="0" baseline="0" dirty="0">
                <a:ln>
                  <a:noFill/>
                </a:ln>
                <a:solidFill>
                  <a:srgbClr val="202124"/>
                </a:solidFill>
                <a:effectLst/>
                <a:latin typeface="inherit"/>
                <a:cs typeface="Mangal" panose="02040503050203030202"/>
              </a:rPr>
              <a:t> की उपलब्धि का समर्थन कर सकती हैं और साथ ही </a:t>
            </a:r>
            <a:r>
              <a:rPr lang="hi-IN" sz="1400" dirty="0"/>
              <a:t>सतत विकास लक्ष्य</a:t>
            </a:r>
            <a:r>
              <a:rPr kumimoji="0" lang="hi-IN" altLang="en-US" sz="1400" b="0" i="0" u="none" strike="noStrike" cap="none" normalizeH="0" baseline="0" dirty="0">
                <a:ln>
                  <a:noFill/>
                </a:ln>
                <a:solidFill>
                  <a:srgbClr val="202124"/>
                </a:solidFill>
                <a:effectLst/>
                <a:latin typeface="inherit"/>
                <a:cs typeface="Mangal" panose="02040503050203030202"/>
              </a:rPr>
              <a:t> कैसे स्थानीय विकास नीति को एक ढांचा प्रदान कर सकते हैं।</a:t>
            </a:r>
            <a:r>
              <a:rPr kumimoji="0" lang="hi-IN" altLang="en-US" sz="1400" b="0" i="0" u="none" strike="noStrike" cap="none" normalizeH="0" baseline="0" dirty="0">
                <a:ln>
                  <a:noFill/>
                </a:ln>
                <a:solidFill>
                  <a:schemeClr val="tx1"/>
                </a:solidFill>
                <a:effectLst/>
                <a:cs typeface="Mangal" panose="02040503050203030202"/>
              </a:rPr>
              <a:t> </a:t>
            </a:r>
            <a:endParaRPr kumimoji="0" lang="en-US" altLang="en-US" sz="1400" b="0" i="0" u="none" strike="noStrike" cap="none" normalizeH="0" baseline="0" dirty="0">
              <a:ln>
                <a:noFill/>
              </a:ln>
              <a:solidFill>
                <a:schemeClr val="tx1"/>
              </a:solidFill>
              <a:effectLst/>
              <a:latin typeface="Arial" panose="020B0604020202020204" pitchFamily="34" charset="0"/>
            </a:endParaRPr>
          </a:p>
          <a:p>
            <a:pPr marL="285750" indent="-285750" algn="l" rtl="0" eaLnBrk="0" fontAlgn="base" hangingPunct="0">
              <a:lnSpc>
                <a:spcPct val="150000"/>
              </a:lnSpc>
              <a:spcBef>
                <a:spcPct val="0"/>
              </a:spcBef>
              <a:spcAft>
                <a:spcPct val="0"/>
              </a:spcAft>
              <a:buFont typeface="Arial" panose="020B0604020202020204" pitchFamily="34" charset="0"/>
              <a:buChar char="•"/>
            </a:pPr>
            <a:endParaRPr kumimoji="0" lang="en-US" altLang="en-US" sz="1400" b="0" i="0" u="none" strike="noStrike" cap="none" normalizeH="0" baseline="0" dirty="0">
              <a:ln>
                <a:noFill/>
              </a:ln>
              <a:solidFill>
                <a:schemeClr val="tx1"/>
              </a:solidFill>
              <a:effectLst/>
              <a:latin typeface="Arial" panose="020B0604020202020204" pitchFamily="34" charset="0"/>
            </a:endParaRPr>
          </a:p>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endParaRPr kumimoji="0" lang="en-US" altLang="en-US" sz="1400" b="0" i="0" u="none" strike="noStrike" cap="none" normalizeH="0" baseline="0" dirty="0">
              <a:ln>
                <a:noFill/>
              </a:ln>
              <a:solidFill>
                <a:schemeClr val="tx1"/>
              </a:solidFill>
              <a:effectLst/>
              <a:cs typeface="Mangal" panose="02040503050203030202"/>
            </a:endParaRPr>
          </a:p>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endParaRPr kumimoji="0" lang="en-US" altLang="en-US" sz="1400" b="0" i="0" u="none" strike="noStrike" cap="none" normalizeH="0" baseline="0" dirty="0">
              <a:ln>
                <a:noFill/>
              </a:ln>
              <a:solidFill>
                <a:schemeClr val="tx1"/>
              </a:solidFill>
              <a:effectLst/>
              <a:latin typeface="Arial" panose="020B0604020202020204" pitchFamily="34" charset="0"/>
            </a:endParaRPr>
          </a:p>
        </p:txBody>
      </p:sp>
      <p:sp>
        <p:nvSpPr>
          <p:cNvPr id="6" name="Rectangle 3"/>
          <p:cNvSpPr>
            <a:spLocks noChangeArrowheads="1"/>
          </p:cNvSpPr>
          <p:nvPr/>
        </p:nvSpPr>
        <p:spPr bwMode="auto">
          <a:xfrm>
            <a:off x="446283" y="918865"/>
            <a:ext cx="65" cy="25776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9522" rIns="0" bIns="-9522"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7" name="Rectangle 4"/>
          <p:cNvSpPr>
            <a:spLocks noChangeArrowheads="1"/>
          </p:cNvSpPr>
          <p:nvPr/>
        </p:nvSpPr>
        <p:spPr bwMode="auto">
          <a:xfrm>
            <a:off x="0" y="130492"/>
            <a:ext cx="65" cy="196214"/>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9522" rIns="0" bIns="-9522"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98645763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arn(inVertical)">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barn(inVertical)">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barn(inVertical)">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animEffect transition="in" filter="barn(inVertical)">
                                      <p:cBhvr>
                                        <p:cTn id="27"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AAC412-EDAF-47B7-B268-51C6BCABA713}"/>
              </a:ext>
            </a:extLst>
          </p:cNvPr>
          <p:cNvSpPr>
            <a:spLocks noGrp="1"/>
          </p:cNvSpPr>
          <p:nvPr>
            <p:ph type="title"/>
          </p:nvPr>
        </p:nvSpPr>
        <p:spPr>
          <a:xfrm>
            <a:off x="1905000" y="57150"/>
            <a:ext cx="7685283" cy="579668"/>
          </a:xfrm>
        </p:spPr>
        <p:txBody>
          <a:bodyPr>
            <a:normAutofit/>
          </a:bodyPr>
          <a:lstStyle/>
          <a:p>
            <a:r>
              <a:rPr lang="hi-IN" sz="2400" b="1" dirty="0">
                <a:solidFill>
                  <a:srgbClr val="C00000"/>
                </a:solidFill>
              </a:rPr>
              <a:t>सतत विकास लक्ष्यों का स्थानीयकरण </a:t>
            </a:r>
            <a:endParaRPr lang="en-US" sz="2400" b="1" dirty="0">
              <a:solidFill>
                <a:srgbClr val="C00000"/>
              </a:solidFill>
            </a:endParaRPr>
          </a:p>
        </p:txBody>
      </p:sp>
      <p:sp>
        <p:nvSpPr>
          <p:cNvPr id="3" name="Content Placeholder 2">
            <a:extLst>
              <a:ext uri="{FF2B5EF4-FFF2-40B4-BE49-F238E27FC236}">
                <a16:creationId xmlns:a16="http://schemas.microsoft.com/office/drawing/2014/main" id="{B47DCE4A-3ED9-47F3-B774-010F3B037A3D}"/>
              </a:ext>
            </a:extLst>
          </p:cNvPr>
          <p:cNvSpPr>
            <a:spLocks noGrp="1"/>
          </p:cNvSpPr>
          <p:nvPr>
            <p:ph idx="1"/>
          </p:nvPr>
        </p:nvSpPr>
        <p:spPr>
          <a:xfrm>
            <a:off x="1828800" y="819150"/>
            <a:ext cx="7010400" cy="3657600"/>
          </a:xfrm>
        </p:spPr>
        <p:txBody>
          <a:bodyPr>
            <a:normAutofit fontScale="92500" lnSpcReduction="10000"/>
          </a:bodyPr>
          <a:lstStyle/>
          <a:p>
            <a:pPr algn="just">
              <a:lnSpc>
                <a:spcPct val="200000"/>
              </a:lnSpc>
            </a:pPr>
            <a:r>
              <a:rPr lang="hi-IN" sz="1600" dirty="0"/>
              <a:t>भारत सतत विकास लक्ष्यों (एसडीजी) </a:t>
            </a:r>
            <a:r>
              <a:rPr lang="en-US" sz="1600" dirty="0"/>
              <a:t>2030 </a:t>
            </a:r>
            <a:r>
              <a:rPr lang="hi-IN" sz="1600" dirty="0"/>
              <a:t>का एक हस्ताक्षरकर्ता है । ग्रामीण विकास पंचायती राज मंत्रालय, भारत सरकार, ग्राम पंचायत स्तर पर स्थानीय भागीदारी योजना (</a:t>
            </a:r>
            <a:r>
              <a:rPr lang="en-US" sz="1600" dirty="0"/>
              <a:t>Participatory Local Planning</a:t>
            </a:r>
            <a:r>
              <a:rPr lang="hi-IN" sz="1600" dirty="0"/>
              <a:t>) के माध्यम से एसडीजी की प्राप्ति के लिए प्रतिबद्ध है।</a:t>
            </a:r>
          </a:p>
          <a:p>
            <a:pPr algn="just">
              <a:lnSpc>
                <a:spcPct val="200000"/>
              </a:lnSpc>
            </a:pPr>
            <a:r>
              <a:rPr lang="hi-IN" sz="1600" dirty="0"/>
              <a:t> भारत की लगभग </a:t>
            </a:r>
            <a:r>
              <a:rPr lang="en-US" sz="1600" dirty="0"/>
              <a:t>70%</a:t>
            </a:r>
            <a:r>
              <a:rPr lang="hi-IN" sz="1600" dirty="0"/>
              <a:t> आबादी गांवों में रहती हैI</a:t>
            </a:r>
            <a:r>
              <a:rPr lang="en-US" sz="1600" dirty="0"/>
              <a:t> </a:t>
            </a:r>
            <a:r>
              <a:rPr lang="hi-IN" sz="1600" dirty="0"/>
              <a:t>एसडीजी की प्राप्ति के लिए जमीनी स्तर पर स्थानीयकरण की आवश्यकता है जोकि पंचायतों की भागीदारी द्वारा ही पूरा किया जा सकता है । इसके लिए</a:t>
            </a:r>
            <a:r>
              <a:rPr lang="en-US" sz="1600" dirty="0"/>
              <a:t>, </a:t>
            </a:r>
            <a:r>
              <a:rPr lang="hi-IN" sz="1600" dirty="0"/>
              <a:t>पंचायती राज मंत्रालय ने </a:t>
            </a:r>
            <a:r>
              <a:rPr lang="en-US" sz="1600" dirty="0"/>
              <a:t>9 </a:t>
            </a:r>
            <a:r>
              <a:rPr lang="hi-IN" sz="1600" dirty="0"/>
              <a:t>विषयों के माध्यम से एसडीजी की प्राप्ति के लिए एक विषयगत दृष्टिकोण अपनाया है I</a:t>
            </a:r>
            <a:endParaRPr lang="en-US" sz="1600" dirty="0"/>
          </a:p>
        </p:txBody>
      </p:sp>
    </p:spTree>
    <p:extLst>
      <p:ext uri="{BB962C8B-B14F-4D97-AF65-F5344CB8AC3E}">
        <p14:creationId xmlns:p14="http://schemas.microsoft.com/office/powerpoint/2010/main" val="293152225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arn(inVertical)">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BA27DA-3ED2-499F-8519-FF0ABFF807C7}"/>
              </a:ext>
            </a:extLst>
          </p:cNvPr>
          <p:cNvSpPr>
            <a:spLocks noGrp="1"/>
          </p:cNvSpPr>
          <p:nvPr>
            <p:ph type="title"/>
          </p:nvPr>
        </p:nvSpPr>
        <p:spPr>
          <a:xfrm>
            <a:off x="1419726" y="133350"/>
            <a:ext cx="7620000" cy="579668"/>
          </a:xfrm>
        </p:spPr>
        <p:txBody>
          <a:bodyPr>
            <a:normAutofit/>
          </a:bodyPr>
          <a:lstStyle/>
          <a:p>
            <a:r>
              <a:rPr lang="hi-IN" sz="2400" b="1" dirty="0">
                <a:solidFill>
                  <a:srgbClr val="FF0000"/>
                </a:solidFill>
              </a:rPr>
              <a:t>सतत विकास लक्ष्यों के स्थानीयकरण का उद्देश्य </a:t>
            </a:r>
            <a:endParaRPr lang="en-US" sz="2400" dirty="0"/>
          </a:p>
        </p:txBody>
      </p:sp>
      <p:sp>
        <p:nvSpPr>
          <p:cNvPr id="3" name="Content Placeholder 2">
            <a:extLst>
              <a:ext uri="{FF2B5EF4-FFF2-40B4-BE49-F238E27FC236}">
                <a16:creationId xmlns:a16="http://schemas.microsoft.com/office/drawing/2014/main" id="{D0513612-A6E1-439A-A2F5-09B547A6DE23}"/>
              </a:ext>
            </a:extLst>
          </p:cNvPr>
          <p:cNvSpPr>
            <a:spLocks noGrp="1"/>
          </p:cNvSpPr>
          <p:nvPr>
            <p:ph idx="1"/>
          </p:nvPr>
        </p:nvSpPr>
        <p:spPr>
          <a:xfrm>
            <a:off x="1447800" y="1200150"/>
            <a:ext cx="6172200" cy="3429000"/>
          </a:xfrm>
        </p:spPr>
        <p:txBody>
          <a:bodyPr>
            <a:normAutofit/>
          </a:bodyPr>
          <a:lstStyle/>
          <a:p>
            <a:pPr marL="0" indent="0">
              <a:lnSpc>
                <a:spcPct val="200000"/>
              </a:lnSpc>
              <a:buNone/>
            </a:pPr>
            <a:r>
              <a:rPr lang="hi-IN" sz="1800" b="1" i="1" dirty="0">
                <a:solidFill>
                  <a:srgbClr val="C00000"/>
                </a:solidFill>
              </a:rPr>
              <a:t>सतत विकास लक्ष्यों की  2030 में अपेक्षित उपलब्धि </a:t>
            </a:r>
          </a:p>
          <a:p>
            <a:pPr marL="0" indent="0">
              <a:lnSpc>
                <a:spcPct val="200000"/>
              </a:lnSpc>
              <a:buNone/>
            </a:pPr>
            <a:r>
              <a:rPr lang="hi-IN" sz="1800" b="1" i="1" dirty="0">
                <a:solidFill>
                  <a:schemeClr val="tx1"/>
                </a:solidFill>
              </a:rPr>
              <a:t>हमारी दुनिया को बदलना, </a:t>
            </a:r>
          </a:p>
          <a:p>
            <a:pPr marL="0" indent="0">
              <a:lnSpc>
                <a:spcPct val="200000"/>
              </a:lnSpc>
              <a:buNone/>
            </a:pPr>
            <a:r>
              <a:rPr lang="hi-IN" sz="1800" i="1" dirty="0">
                <a:solidFill>
                  <a:schemeClr val="tx1"/>
                </a:solidFill>
              </a:rPr>
              <a:t>गांवों में बदलाव सतत विकास लक्ष्यों के स्थानीयकरण में हुई प्रगति पर निर्भर करता है, तभी भारत में सतत विकास लक्ष्य को हासिल किया जा सकता है ।।</a:t>
            </a:r>
            <a:endParaRPr lang="en-US" sz="1800" i="1" dirty="0">
              <a:solidFill>
                <a:schemeClr val="tx1"/>
              </a:solidFill>
            </a:endParaRPr>
          </a:p>
        </p:txBody>
      </p:sp>
    </p:spTree>
    <p:extLst>
      <p:ext uri="{BB962C8B-B14F-4D97-AF65-F5344CB8AC3E}">
        <p14:creationId xmlns:p14="http://schemas.microsoft.com/office/powerpoint/2010/main" val="232923994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arn(inVertic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arn(inVertical)">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64B88-207E-4D2D-B96D-C2DED6AB9815}"/>
              </a:ext>
            </a:extLst>
          </p:cNvPr>
          <p:cNvSpPr>
            <a:spLocks noGrp="1"/>
          </p:cNvSpPr>
          <p:nvPr>
            <p:ph type="title"/>
          </p:nvPr>
        </p:nvSpPr>
        <p:spPr>
          <a:xfrm>
            <a:off x="1265172" y="16045"/>
            <a:ext cx="7442200" cy="503468"/>
          </a:xfrm>
        </p:spPr>
        <p:txBody>
          <a:bodyPr/>
          <a:lstStyle/>
          <a:p>
            <a:r>
              <a:rPr lang="hi-IN" b="1" dirty="0">
                <a:solidFill>
                  <a:srgbClr val="FF0000"/>
                </a:solidFill>
              </a:rPr>
              <a:t>सतत विकास लक्ष्यों</a:t>
            </a:r>
            <a:endParaRPr lang="en-US" dirty="0"/>
          </a:p>
        </p:txBody>
      </p:sp>
      <p:pic>
        <p:nvPicPr>
          <p:cNvPr id="3" name="Picture 2"/>
          <p:cNvPicPr>
            <a:picLocks noChangeAspect="1"/>
          </p:cNvPicPr>
          <p:nvPr/>
        </p:nvPicPr>
        <p:blipFill>
          <a:blip r:embed="rId2"/>
          <a:stretch>
            <a:fillRect/>
          </a:stretch>
        </p:blipFill>
        <p:spPr>
          <a:xfrm>
            <a:off x="685800" y="438150"/>
            <a:ext cx="4087548" cy="4724400"/>
          </a:xfrm>
          <a:prstGeom prst="rect">
            <a:avLst/>
          </a:prstGeom>
        </p:spPr>
      </p:pic>
      <p:graphicFrame>
        <p:nvGraphicFramePr>
          <p:cNvPr id="6" name="Table 5"/>
          <p:cNvGraphicFramePr>
            <a:graphicFrameLocks noGrp="1"/>
          </p:cNvGraphicFramePr>
          <p:nvPr>
            <p:extLst>
              <p:ext uri="{D42A27DB-BD31-4B8C-83A1-F6EECF244321}">
                <p14:modId xmlns:p14="http://schemas.microsoft.com/office/powerpoint/2010/main" val="2612612734"/>
              </p:ext>
            </p:extLst>
          </p:nvPr>
        </p:nvGraphicFramePr>
        <p:xfrm>
          <a:off x="4773347" y="514350"/>
          <a:ext cx="4218253" cy="4590922"/>
        </p:xfrm>
        <a:graphic>
          <a:graphicData uri="http://schemas.openxmlformats.org/drawingml/2006/table">
            <a:tbl>
              <a:tblPr firstRow="1" bandRow="1">
                <a:tableStyleId>{5C22544A-7EE6-4342-B048-85BDC9FD1C3A}</a:tableStyleId>
              </a:tblPr>
              <a:tblGrid>
                <a:gridCol w="1431193">
                  <a:extLst>
                    <a:ext uri="{9D8B030D-6E8A-4147-A177-3AD203B41FA5}">
                      <a16:colId xmlns:a16="http://schemas.microsoft.com/office/drawing/2014/main" val="20000"/>
                    </a:ext>
                  </a:extLst>
                </a:gridCol>
                <a:gridCol w="1280541">
                  <a:extLst>
                    <a:ext uri="{9D8B030D-6E8A-4147-A177-3AD203B41FA5}">
                      <a16:colId xmlns:a16="http://schemas.microsoft.com/office/drawing/2014/main" val="20001"/>
                    </a:ext>
                  </a:extLst>
                </a:gridCol>
                <a:gridCol w="1506519">
                  <a:extLst>
                    <a:ext uri="{9D8B030D-6E8A-4147-A177-3AD203B41FA5}">
                      <a16:colId xmlns:a16="http://schemas.microsoft.com/office/drawing/2014/main" val="20002"/>
                    </a:ext>
                  </a:extLst>
                </a:gridCol>
              </a:tblGrid>
              <a:tr h="327923">
                <a:tc>
                  <a:txBody>
                    <a:bodyPr/>
                    <a:lstStyle/>
                    <a:p>
                      <a:r>
                        <a:rPr lang="hi-IN" dirty="0"/>
                        <a:t>सूचकांक </a:t>
                      </a:r>
                      <a:endParaRPr lang="en-US" dirty="0"/>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hi-IN" dirty="0"/>
                        <a:t>सम्बद्ध विभाग </a:t>
                      </a:r>
                      <a:endParaRPr lang="en-US" dirty="0"/>
                    </a:p>
                  </a:txBody>
                  <a:tcPr/>
                </a:tc>
                <a:tc>
                  <a:txBody>
                    <a:bodyPr/>
                    <a:lstStyle/>
                    <a:p>
                      <a:r>
                        <a:rPr lang="hi-IN" dirty="0"/>
                        <a:t>सम्बद्ध योजनाएं </a:t>
                      </a:r>
                      <a:endParaRPr lang="en-US" dirty="0"/>
                    </a:p>
                  </a:txBody>
                  <a:tcPr/>
                </a:tc>
                <a:extLst>
                  <a:ext uri="{0D108BD9-81ED-4DB2-BD59-A6C34878D82A}">
                    <a16:rowId xmlns:a16="http://schemas.microsoft.com/office/drawing/2014/main" val="10000"/>
                  </a:ext>
                </a:extLst>
              </a:tr>
              <a:tr h="327923">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0001"/>
                  </a:ext>
                </a:extLst>
              </a:tr>
              <a:tr h="327923">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0002"/>
                  </a:ext>
                </a:extLst>
              </a:tr>
              <a:tr h="327923">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0003"/>
                  </a:ext>
                </a:extLst>
              </a:tr>
              <a:tr h="327923">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0004"/>
                  </a:ext>
                </a:extLst>
              </a:tr>
              <a:tr h="327923">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0005"/>
                  </a:ext>
                </a:extLst>
              </a:tr>
              <a:tr h="327923">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0006"/>
                  </a:ext>
                </a:extLst>
              </a:tr>
              <a:tr h="327923">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10007"/>
                  </a:ext>
                </a:extLst>
              </a:tr>
              <a:tr h="327923">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8"/>
                  </a:ext>
                </a:extLst>
              </a:tr>
              <a:tr h="327923">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9"/>
                  </a:ext>
                </a:extLst>
              </a:tr>
              <a:tr h="327923">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10"/>
                  </a:ext>
                </a:extLst>
              </a:tr>
              <a:tr h="327923">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11"/>
                  </a:ext>
                </a:extLst>
              </a:tr>
              <a:tr h="327923">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12"/>
                  </a:ext>
                </a:extLst>
              </a:tr>
              <a:tr h="327923">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13"/>
                  </a:ext>
                </a:extLst>
              </a:tr>
            </a:tbl>
          </a:graphicData>
        </a:graphic>
      </p:graphicFrame>
    </p:spTree>
    <p:extLst>
      <p:ext uri="{BB962C8B-B14F-4D97-AF65-F5344CB8AC3E}">
        <p14:creationId xmlns:p14="http://schemas.microsoft.com/office/powerpoint/2010/main" val="18264725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64B88-207E-4D2D-B96D-C2DED6AB9815}"/>
              </a:ext>
            </a:extLst>
          </p:cNvPr>
          <p:cNvSpPr>
            <a:spLocks noGrp="1"/>
          </p:cNvSpPr>
          <p:nvPr>
            <p:ph type="title"/>
          </p:nvPr>
        </p:nvSpPr>
        <p:spPr>
          <a:xfrm>
            <a:off x="1295400" y="133350"/>
            <a:ext cx="7442200" cy="503468"/>
          </a:xfrm>
        </p:spPr>
        <p:txBody>
          <a:bodyPr/>
          <a:lstStyle/>
          <a:p>
            <a:r>
              <a:rPr lang="hi-IN" b="1" dirty="0">
                <a:solidFill>
                  <a:srgbClr val="FF0000"/>
                </a:solidFill>
              </a:rPr>
              <a:t>सतत विकास लक्ष्यों के स्थानीयकरण हेतु 9 विषय </a:t>
            </a:r>
            <a:endParaRPr lang="en-US" dirty="0"/>
          </a:p>
        </p:txBody>
      </p:sp>
      <p:graphicFrame>
        <p:nvGraphicFramePr>
          <p:cNvPr id="4" name="Content Placeholder 3">
            <a:extLst>
              <a:ext uri="{FF2B5EF4-FFF2-40B4-BE49-F238E27FC236}">
                <a16:creationId xmlns:a16="http://schemas.microsoft.com/office/drawing/2014/main" id="{BA6AB3D5-CF0D-4B07-B6B6-92BE546024DA}"/>
              </a:ext>
            </a:extLst>
          </p:cNvPr>
          <p:cNvGraphicFramePr>
            <a:graphicFrameLocks noGrp="1"/>
          </p:cNvGraphicFramePr>
          <p:nvPr>
            <p:ph idx="1"/>
            <p:extLst>
              <p:ext uri="{D42A27DB-BD31-4B8C-83A1-F6EECF244321}">
                <p14:modId xmlns:p14="http://schemas.microsoft.com/office/powerpoint/2010/main" val="837618550"/>
              </p:ext>
            </p:extLst>
          </p:nvPr>
        </p:nvGraphicFramePr>
        <p:xfrm>
          <a:off x="2438400" y="1123950"/>
          <a:ext cx="4495800" cy="3639420"/>
        </p:xfrm>
        <a:graphic>
          <a:graphicData uri="http://schemas.openxmlformats.org/drawingml/2006/table">
            <a:tbl>
              <a:tblPr firstRow="1" bandRow="1">
                <a:tableStyleId>{93296810-A885-4BE3-A3E7-6D5BEEA58F35}</a:tableStyleId>
              </a:tblPr>
              <a:tblGrid>
                <a:gridCol w="990600">
                  <a:extLst>
                    <a:ext uri="{9D8B030D-6E8A-4147-A177-3AD203B41FA5}">
                      <a16:colId xmlns:a16="http://schemas.microsoft.com/office/drawing/2014/main" val="618603619"/>
                    </a:ext>
                  </a:extLst>
                </a:gridCol>
                <a:gridCol w="3505200">
                  <a:extLst>
                    <a:ext uri="{9D8B030D-6E8A-4147-A177-3AD203B41FA5}">
                      <a16:colId xmlns:a16="http://schemas.microsoft.com/office/drawing/2014/main" val="3268408933"/>
                    </a:ext>
                  </a:extLst>
                </a:gridCol>
              </a:tblGrid>
              <a:tr h="363740">
                <a:tc>
                  <a:txBody>
                    <a:bodyPr/>
                    <a:lstStyle/>
                    <a:p>
                      <a:pPr algn="ctr"/>
                      <a:r>
                        <a:rPr lang="hi-IN" sz="1800" dirty="0">
                          <a:solidFill>
                            <a:schemeClr val="tx1"/>
                          </a:solidFill>
                        </a:rPr>
                        <a:t>क्रम सं.</a:t>
                      </a:r>
                      <a:endParaRPr lang="en-US" sz="1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hi-IN" sz="1800" dirty="0">
                          <a:solidFill>
                            <a:schemeClr val="tx1"/>
                          </a:solidFill>
                        </a:rPr>
                        <a:t>9 विषय </a:t>
                      </a:r>
                      <a:endParaRPr lang="en-US" sz="1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60583047"/>
                  </a:ext>
                </a:extLst>
              </a:tr>
              <a:tr h="363740">
                <a:tc>
                  <a:txBody>
                    <a:bodyPr/>
                    <a:lstStyle/>
                    <a:p>
                      <a:pPr algn="ctr"/>
                      <a:r>
                        <a:rPr lang="en-US" b="1" dirty="0"/>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hi-IN" b="1" dirty="0"/>
                        <a:t>गरीबी मुक्त गाँव </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39320437"/>
                  </a:ext>
                </a:extLst>
              </a:tr>
              <a:tr h="363740">
                <a:tc>
                  <a:txBody>
                    <a:bodyPr/>
                    <a:lstStyle/>
                    <a:p>
                      <a:pPr algn="ctr"/>
                      <a:r>
                        <a:rPr lang="en-US" b="1" dirty="0"/>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hi-IN" b="1" dirty="0"/>
                        <a:t>स्वस्थ्य गाँव </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82508103"/>
                  </a:ext>
                </a:extLst>
              </a:tr>
              <a:tr h="363740">
                <a:tc>
                  <a:txBody>
                    <a:bodyPr/>
                    <a:lstStyle/>
                    <a:p>
                      <a:pPr algn="ctr"/>
                      <a:r>
                        <a:rPr lang="en-US" b="1" dirty="0"/>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hi-IN" b="1" dirty="0"/>
                        <a:t>बाल हितैषी गाँव </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74605845"/>
                  </a:ext>
                </a:extLst>
              </a:tr>
              <a:tr h="363740">
                <a:tc>
                  <a:txBody>
                    <a:bodyPr/>
                    <a:lstStyle/>
                    <a:p>
                      <a:pPr algn="ctr"/>
                      <a:r>
                        <a:rPr lang="en-US" b="1" dirty="0"/>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hi-IN" b="1" dirty="0"/>
                        <a:t>जल पर्याप्त गाँव </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02315"/>
                  </a:ext>
                </a:extLst>
              </a:tr>
              <a:tr h="363740">
                <a:tc>
                  <a:txBody>
                    <a:bodyPr/>
                    <a:lstStyle/>
                    <a:p>
                      <a:pPr algn="ctr"/>
                      <a:r>
                        <a:rPr lang="en-US" b="1" dirty="0"/>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hi-IN" b="1" dirty="0"/>
                        <a:t>स्वच्छ और हरित गाँव </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17540876"/>
                  </a:ext>
                </a:extLst>
              </a:tr>
              <a:tr h="363740">
                <a:tc>
                  <a:txBody>
                    <a:bodyPr/>
                    <a:lstStyle/>
                    <a:p>
                      <a:pPr algn="ctr"/>
                      <a:r>
                        <a:rPr lang="en-US" b="1" dirty="0"/>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hi-IN" b="1" dirty="0"/>
                        <a:t>आत्मनिर्भर बुनियादी ढांचा युक्त गाँव </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24148737"/>
                  </a:ext>
                </a:extLst>
              </a:tr>
              <a:tr h="363740">
                <a:tc>
                  <a:txBody>
                    <a:bodyPr/>
                    <a:lstStyle/>
                    <a:p>
                      <a:pPr algn="ctr"/>
                      <a:r>
                        <a:rPr lang="en-US" b="1" dirty="0"/>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hi-IN" b="1" dirty="0"/>
                        <a:t>सामाजिक रूप से सुरक्षित गाँव </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57589766"/>
                  </a:ext>
                </a:extLst>
              </a:tr>
              <a:tr h="363740">
                <a:tc>
                  <a:txBody>
                    <a:bodyPr/>
                    <a:lstStyle/>
                    <a:p>
                      <a:pPr algn="ctr"/>
                      <a:r>
                        <a:rPr lang="en-US" b="1" dirty="0"/>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hi-IN" b="1" dirty="0"/>
                        <a:t>सुशासित गाँव </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62241726"/>
                  </a:ext>
                </a:extLst>
              </a:tr>
              <a:tr h="363740">
                <a:tc>
                  <a:txBody>
                    <a:bodyPr/>
                    <a:lstStyle/>
                    <a:p>
                      <a:pPr algn="ctr"/>
                      <a:r>
                        <a:rPr lang="en-US" b="1" dirty="0"/>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hi-IN" b="1" dirty="0"/>
                        <a:t>महिला हितैषी गाँव </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6030313"/>
                  </a:ext>
                </a:extLst>
              </a:tr>
            </a:tbl>
          </a:graphicData>
        </a:graphic>
      </p:graphicFrame>
    </p:spTree>
    <p:extLst>
      <p:ext uri="{BB962C8B-B14F-4D97-AF65-F5344CB8AC3E}">
        <p14:creationId xmlns:p14="http://schemas.microsoft.com/office/powerpoint/2010/main" val="265400749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64B88-207E-4D2D-B96D-C2DED6AB9815}"/>
              </a:ext>
            </a:extLst>
          </p:cNvPr>
          <p:cNvSpPr>
            <a:spLocks noGrp="1"/>
          </p:cNvSpPr>
          <p:nvPr>
            <p:ph type="title"/>
          </p:nvPr>
        </p:nvSpPr>
        <p:spPr>
          <a:xfrm>
            <a:off x="1295400" y="133350"/>
            <a:ext cx="7442200" cy="503468"/>
          </a:xfrm>
        </p:spPr>
        <p:txBody>
          <a:bodyPr/>
          <a:lstStyle/>
          <a:p>
            <a:r>
              <a:rPr lang="hi-IN" b="1" dirty="0">
                <a:solidFill>
                  <a:srgbClr val="FF0000"/>
                </a:solidFill>
              </a:rPr>
              <a:t>सतत विकास लक्ष्यों के स्थानीयकरण हेतु 9 विषय </a:t>
            </a:r>
            <a:endParaRPr lang="en-US" dirty="0"/>
          </a:p>
        </p:txBody>
      </p:sp>
      <p:graphicFrame>
        <p:nvGraphicFramePr>
          <p:cNvPr id="4" name="Content Placeholder 3">
            <a:extLst>
              <a:ext uri="{FF2B5EF4-FFF2-40B4-BE49-F238E27FC236}">
                <a16:creationId xmlns:a16="http://schemas.microsoft.com/office/drawing/2014/main" id="{BA6AB3D5-CF0D-4B07-B6B6-92BE546024DA}"/>
              </a:ext>
            </a:extLst>
          </p:cNvPr>
          <p:cNvGraphicFramePr>
            <a:graphicFrameLocks noGrp="1"/>
          </p:cNvGraphicFramePr>
          <p:nvPr>
            <p:ph idx="1"/>
            <p:extLst>
              <p:ext uri="{D42A27DB-BD31-4B8C-83A1-F6EECF244321}">
                <p14:modId xmlns:p14="http://schemas.microsoft.com/office/powerpoint/2010/main" val="2831329984"/>
              </p:ext>
            </p:extLst>
          </p:nvPr>
        </p:nvGraphicFramePr>
        <p:xfrm>
          <a:off x="1066800" y="895350"/>
          <a:ext cx="7767890" cy="3765380"/>
        </p:xfrm>
        <a:graphic>
          <a:graphicData uri="http://schemas.openxmlformats.org/drawingml/2006/table">
            <a:tbl>
              <a:tblPr firstRow="1" bandRow="1">
                <a:tableStyleId>{93296810-A885-4BE3-A3E7-6D5BEEA58F35}</a:tableStyleId>
              </a:tblPr>
              <a:tblGrid>
                <a:gridCol w="609600">
                  <a:extLst>
                    <a:ext uri="{9D8B030D-6E8A-4147-A177-3AD203B41FA5}">
                      <a16:colId xmlns:a16="http://schemas.microsoft.com/office/drawing/2014/main" val="618603619"/>
                    </a:ext>
                  </a:extLst>
                </a:gridCol>
                <a:gridCol w="1447800">
                  <a:extLst>
                    <a:ext uri="{9D8B030D-6E8A-4147-A177-3AD203B41FA5}">
                      <a16:colId xmlns:a16="http://schemas.microsoft.com/office/drawing/2014/main" val="3268408933"/>
                    </a:ext>
                  </a:extLst>
                </a:gridCol>
                <a:gridCol w="2357690">
                  <a:extLst>
                    <a:ext uri="{9D8B030D-6E8A-4147-A177-3AD203B41FA5}">
                      <a16:colId xmlns:a16="http://schemas.microsoft.com/office/drawing/2014/main" val="20002"/>
                    </a:ext>
                  </a:extLst>
                </a:gridCol>
                <a:gridCol w="1447800">
                  <a:extLst>
                    <a:ext uri="{9D8B030D-6E8A-4147-A177-3AD203B41FA5}">
                      <a16:colId xmlns:a16="http://schemas.microsoft.com/office/drawing/2014/main" val="20003"/>
                    </a:ext>
                  </a:extLst>
                </a:gridCol>
                <a:gridCol w="1905000">
                  <a:extLst>
                    <a:ext uri="{9D8B030D-6E8A-4147-A177-3AD203B41FA5}">
                      <a16:colId xmlns:a16="http://schemas.microsoft.com/office/drawing/2014/main" val="20004"/>
                    </a:ext>
                  </a:extLst>
                </a:gridCol>
              </a:tblGrid>
              <a:tr h="363740">
                <a:tc>
                  <a:txBody>
                    <a:bodyPr/>
                    <a:lstStyle/>
                    <a:p>
                      <a:pPr algn="ctr"/>
                      <a:r>
                        <a:rPr lang="hi-IN" sz="1100" dirty="0">
                          <a:solidFill>
                            <a:schemeClr val="tx1"/>
                          </a:solidFill>
                        </a:rPr>
                        <a:t>क्रम सं.</a:t>
                      </a:r>
                      <a:endParaRPr lang="en-US" sz="11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hi-IN" sz="1100" dirty="0">
                          <a:solidFill>
                            <a:schemeClr val="tx1"/>
                          </a:solidFill>
                        </a:rPr>
                        <a:t>9 विषय </a:t>
                      </a:r>
                      <a:endParaRPr lang="en-US" sz="11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hi-IN" sz="1100" dirty="0">
                          <a:solidFill>
                            <a:schemeClr val="tx1"/>
                          </a:solidFill>
                        </a:rPr>
                        <a:t>सूचकांक</a:t>
                      </a:r>
                      <a:endParaRPr lang="en-US" sz="11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lang="hi-IN" sz="1100" dirty="0">
                          <a:solidFill>
                            <a:schemeClr val="tx1"/>
                          </a:solidFill>
                        </a:rPr>
                        <a:t>सम्बंधित विभाग </a:t>
                      </a:r>
                      <a:endParaRPr lang="en-US" sz="1100" dirty="0">
                        <a:solidFill>
                          <a:schemeClr val="tx1"/>
                        </a:solidFill>
                      </a:endParaRPr>
                    </a:p>
                    <a:p>
                      <a:pPr algn="ctr"/>
                      <a:endParaRPr lang="en-US" sz="11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lang="hi-IN" sz="1100" dirty="0">
                          <a:solidFill>
                            <a:schemeClr val="tx1"/>
                          </a:solidFill>
                        </a:rPr>
                        <a:t>सम्बद्ध योजनायें </a:t>
                      </a:r>
                      <a:endParaRPr lang="en-US" sz="1100" dirty="0">
                        <a:solidFill>
                          <a:schemeClr val="tx1"/>
                        </a:solidFill>
                      </a:endParaRPr>
                    </a:p>
                    <a:p>
                      <a:pPr algn="ctr"/>
                      <a:endParaRPr lang="en-US" sz="11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60583047"/>
                  </a:ext>
                </a:extLst>
              </a:tr>
              <a:tr h="363740">
                <a:tc>
                  <a:txBody>
                    <a:bodyPr/>
                    <a:lstStyle/>
                    <a:p>
                      <a:pPr algn="ctr"/>
                      <a:r>
                        <a:rPr lang="en-US" sz="1000" b="1" dirty="0"/>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hi-IN" sz="1000" b="1" dirty="0"/>
                        <a:t>गरीबी मुक्त गाँव </a:t>
                      </a:r>
                      <a:endParaRPr lang="en-US" sz="1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39320437"/>
                  </a:ext>
                </a:extLst>
              </a:tr>
              <a:tr h="363740">
                <a:tc>
                  <a:txBody>
                    <a:bodyPr/>
                    <a:lstStyle/>
                    <a:p>
                      <a:pPr algn="ctr"/>
                      <a:r>
                        <a:rPr lang="en-US" sz="1000" b="1" dirty="0"/>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hi-IN" sz="1000" b="1" dirty="0"/>
                        <a:t>स्वस्थ्य गाँव </a:t>
                      </a:r>
                      <a:endParaRPr lang="en-US" sz="1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82508103"/>
                  </a:ext>
                </a:extLst>
              </a:tr>
              <a:tr h="363740">
                <a:tc>
                  <a:txBody>
                    <a:bodyPr/>
                    <a:lstStyle/>
                    <a:p>
                      <a:pPr algn="ctr"/>
                      <a:r>
                        <a:rPr lang="en-US" sz="1000" b="1" dirty="0"/>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hi-IN" sz="1000" b="1" dirty="0"/>
                        <a:t>बाल हितैषी गाँव </a:t>
                      </a:r>
                      <a:endParaRPr lang="en-US" sz="1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74605845"/>
                  </a:ext>
                </a:extLst>
              </a:tr>
              <a:tr h="363740">
                <a:tc>
                  <a:txBody>
                    <a:bodyPr/>
                    <a:lstStyle/>
                    <a:p>
                      <a:pPr algn="ctr"/>
                      <a:r>
                        <a:rPr lang="en-US" sz="1000" b="1" dirty="0"/>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hi-IN" sz="1000" b="1" dirty="0"/>
                        <a:t>जल पर्याप्त गाँव </a:t>
                      </a:r>
                      <a:endParaRPr lang="en-US" sz="1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02315"/>
                  </a:ext>
                </a:extLst>
              </a:tr>
              <a:tr h="363740">
                <a:tc>
                  <a:txBody>
                    <a:bodyPr/>
                    <a:lstStyle/>
                    <a:p>
                      <a:pPr algn="ctr"/>
                      <a:r>
                        <a:rPr lang="en-US" sz="1000" b="1" dirty="0"/>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hi-IN" sz="1000" b="1" dirty="0"/>
                        <a:t>स्वच्छ और हरित गाँव </a:t>
                      </a:r>
                      <a:endParaRPr lang="en-US" sz="1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17540876"/>
                  </a:ext>
                </a:extLst>
              </a:tr>
              <a:tr h="363740">
                <a:tc>
                  <a:txBody>
                    <a:bodyPr/>
                    <a:lstStyle/>
                    <a:p>
                      <a:pPr algn="ctr"/>
                      <a:r>
                        <a:rPr lang="en-US" sz="1000" b="1" dirty="0"/>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hi-IN" sz="1000" b="1" dirty="0"/>
                        <a:t>आत्मनिर्भर बुनियादी ढांचा युक्त गाँव </a:t>
                      </a:r>
                      <a:endParaRPr lang="en-US" sz="1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24148737"/>
                  </a:ext>
                </a:extLst>
              </a:tr>
              <a:tr h="363740">
                <a:tc>
                  <a:txBody>
                    <a:bodyPr/>
                    <a:lstStyle/>
                    <a:p>
                      <a:pPr algn="ctr"/>
                      <a:r>
                        <a:rPr lang="en-US" sz="1000" b="1" dirty="0"/>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hi-IN" sz="1000" b="1" dirty="0"/>
                        <a:t>सामाजिक रूप से सुरक्षित गाँव </a:t>
                      </a:r>
                      <a:endParaRPr lang="en-US" sz="1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57589766"/>
                  </a:ext>
                </a:extLst>
              </a:tr>
              <a:tr h="363740">
                <a:tc>
                  <a:txBody>
                    <a:bodyPr/>
                    <a:lstStyle/>
                    <a:p>
                      <a:pPr algn="ctr"/>
                      <a:r>
                        <a:rPr lang="en-US" sz="1000" b="1" dirty="0"/>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hi-IN" sz="1000" b="1" dirty="0"/>
                        <a:t>सुशासित गाँव </a:t>
                      </a:r>
                      <a:endParaRPr lang="en-US" sz="1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62241726"/>
                  </a:ext>
                </a:extLst>
              </a:tr>
              <a:tr h="363740">
                <a:tc>
                  <a:txBody>
                    <a:bodyPr/>
                    <a:lstStyle/>
                    <a:p>
                      <a:pPr algn="ctr"/>
                      <a:r>
                        <a:rPr lang="en-US" sz="1000" b="1" dirty="0"/>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hi-IN" sz="1000" b="1" dirty="0"/>
                        <a:t>महिला हितैषी गाँव </a:t>
                      </a:r>
                      <a:endParaRPr lang="en-US" sz="1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6030313"/>
                  </a:ext>
                </a:extLst>
              </a:tr>
            </a:tbl>
          </a:graphicData>
        </a:graphic>
      </p:graphicFrame>
    </p:spTree>
    <p:extLst>
      <p:ext uri="{BB962C8B-B14F-4D97-AF65-F5344CB8AC3E}">
        <p14:creationId xmlns:p14="http://schemas.microsoft.com/office/powerpoint/2010/main" val="305692639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DB1B49-CC42-0EDC-02F8-D01ECAF674D7}"/>
              </a:ext>
            </a:extLst>
          </p:cNvPr>
          <p:cNvSpPr>
            <a:spLocks noGrp="1"/>
          </p:cNvSpPr>
          <p:nvPr>
            <p:ph idx="1"/>
          </p:nvPr>
        </p:nvSpPr>
        <p:spPr>
          <a:xfrm>
            <a:off x="2743200" y="1581150"/>
            <a:ext cx="4724400" cy="2495550"/>
          </a:xfrm>
        </p:spPr>
        <p:txBody>
          <a:bodyPr>
            <a:normAutofit/>
          </a:bodyPr>
          <a:lstStyle/>
          <a:p>
            <a:pPr marL="0" indent="0">
              <a:buNone/>
            </a:pPr>
            <a:r>
              <a:rPr lang="en-US" sz="9600" b="1" dirty="0">
                <a:solidFill>
                  <a:srgbClr val="002060"/>
                </a:solidFill>
              </a:rPr>
              <a:t> Thanks</a:t>
            </a:r>
            <a:endParaRPr lang="en-IN" sz="9600" b="1" dirty="0">
              <a:solidFill>
                <a:srgbClr val="002060"/>
              </a:solidFill>
            </a:endParaRPr>
          </a:p>
        </p:txBody>
      </p:sp>
      <p:pic>
        <p:nvPicPr>
          <p:cNvPr id="2" name="Saathi Haath Badhanaa   Video Song   Naya Daur   Dilip Kumar   Vyjayantimala   Mohammed RafiSongs[720P]__[MP3-Normal]">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228600" y="590550"/>
            <a:ext cx="381000" cy="381000"/>
          </a:xfrm>
          <a:prstGeom prst="rect">
            <a:avLst/>
          </a:prstGeom>
        </p:spPr>
      </p:pic>
    </p:spTree>
    <p:extLst>
      <p:ext uri="{BB962C8B-B14F-4D97-AF65-F5344CB8AC3E}">
        <p14:creationId xmlns:p14="http://schemas.microsoft.com/office/powerpoint/2010/main" val="329689106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180061" fill="hold"/>
                                        <p:tgtEl>
                                          <p:spTgt spid="2"/>
                                        </p:tgtEl>
                                      </p:cBhvr>
                                    </p:cmd>
                                  </p:childTnLst>
                                </p:cTn>
                              </p:par>
                            </p:childTnLst>
                          </p:cTn>
                        </p:par>
                      </p:childTnLst>
                    </p:cTn>
                  </p:par>
                </p:childTnLst>
              </p:cTn>
              <p:nextCondLst>
                <p:cond evt="onClick" delay="0">
                  <p:tgtEl>
                    <p:spTgt spid="2"/>
                  </p:tgtEl>
                </p:cond>
              </p:nextCondLst>
            </p:seq>
            <p:audio>
              <p:cMediaNode vol="80000">
                <p:cTn id="13" fill="hold" display="0">
                  <p:stCondLst>
                    <p:cond delay="indefinite"/>
                  </p:stCondLst>
                  <p:endCondLst>
                    <p:cond evt="onStopAudio" delay="0">
                      <p:tgtEl>
                        <p:sldTgt/>
                      </p:tgtEl>
                    </p:cond>
                  </p:endCondLst>
                </p:cTn>
                <p:tgtEl>
                  <p:spTgt spid="2"/>
                </p:tgtEl>
              </p:cMediaNode>
            </p:audio>
          </p:childTnLst>
        </p:cTn>
      </p:par>
    </p:tnLst>
    <p:bldLst>
      <p:bldP spid="3" grpId="0" build="p"/>
    </p:bld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1103</TotalTime>
  <Words>1254</Words>
  <Application>Microsoft Office PowerPoint</Application>
  <PresentationFormat>On-screen Show (16:9)</PresentationFormat>
  <Paragraphs>131</Paragraphs>
  <Slides>18</Slides>
  <Notes>0</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Arial</vt:lpstr>
      <vt:lpstr>Calibri</vt:lpstr>
      <vt:lpstr>Century Gothic</vt:lpstr>
      <vt:lpstr>inherit</vt:lpstr>
      <vt:lpstr>Mangal</vt:lpstr>
      <vt:lpstr>Wingdings 3</vt:lpstr>
      <vt:lpstr>Wisp</vt:lpstr>
      <vt:lpstr>PowerPoint Presentation</vt:lpstr>
      <vt:lpstr>PowerPoint Presentation</vt:lpstr>
      <vt:lpstr>PowerPoint Presentation</vt:lpstr>
      <vt:lpstr>सहस्राब्दी विकास लक्ष्य</vt:lpstr>
      <vt:lpstr>सहस्राब्दी विकास लक्ष्य</vt:lpstr>
      <vt:lpstr>सहस्राब्दी विकास लक्ष्य</vt:lpstr>
      <vt:lpstr>सहस्राब्दी विकास लक्ष्य</vt:lpstr>
      <vt:lpstr>PowerPoint Presentation</vt:lpstr>
      <vt:lpstr>सतत विकास लक्ष्य</vt:lpstr>
      <vt:lpstr>उद्देश्य</vt:lpstr>
      <vt:lpstr>सतत विकास लक्ष्य</vt:lpstr>
      <vt:lpstr>सतत विकास लक्ष्यों का स्थानीयकरण </vt:lpstr>
      <vt:lpstr>सतत विकास लक्ष्यों का स्थानीयकरण </vt:lpstr>
      <vt:lpstr>सतत विकास लक्ष्यों के स्थानीयकरण का उद्देश्य </vt:lpstr>
      <vt:lpstr>सतत विकास लक्ष्यों</vt:lpstr>
      <vt:lpstr>सतत विकास लक्ष्यों के स्थानीयकरण हेतु 9 विषय </vt:lpstr>
      <vt:lpstr>सतत विकास लक्ष्यों के स्थानीयकरण हेतु 9 विषय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State Level Orientation of DPRC Nodals for Celebration of “PANCHAYAT ICONIC WEEK” (11th – 17th April, 2022)</dc:title>
  <dc:creator>SNEHA</dc:creator>
  <cp:lastModifiedBy>Administrator</cp:lastModifiedBy>
  <cp:revision>190</cp:revision>
  <dcterms:created xsi:type="dcterms:W3CDTF">2022-07-04T17:43:56Z</dcterms:created>
  <dcterms:modified xsi:type="dcterms:W3CDTF">2026-03-11T10:03:40Z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2022-04-01T00:00:00Z</vt:filetime>
  </property>
  <property fmtid="{D5CDD505-2E9C-101B-9397-08002B2CF9AE}" pid="3" name="Creator">
    <vt:lpwstr>Microsoft® PowerPoint® 2019</vt:lpwstr>
  </property>
  <property fmtid="{D5CDD505-2E9C-101B-9397-08002B2CF9AE}" pid="4" name="LastSaved">
    <vt:filetime>2022-07-04T00:00:00Z</vt:filetime>
  </property>
  <property fmtid="{D5CDD505-2E9C-101B-9397-08002B2CF9AE}" pid="5" name="Producer">
    <vt:lpwstr>Microsoft® PowerPoint® 2019</vt:lpwstr>
  </property>
</Properties>
</file>